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tags/tag8.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86" r:id="rId3"/>
    <p:sldMasterId id="2147483707" r:id="rId4"/>
    <p:sldMasterId id="2147483729" r:id="rId5"/>
    <p:sldMasterId id="2147483735" r:id="rId6"/>
    <p:sldMasterId id="2147483756" r:id="rId7"/>
    <p:sldMasterId id="2147483777" r:id="rId8"/>
  </p:sldMasterIdLst>
  <p:notesMasterIdLst>
    <p:notesMasterId r:id="rId57"/>
  </p:notesMasterIdLst>
  <p:sldIdLst>
    <p:sldId id="257" r:id="rId9"/>
    <p:sldId id="271" r:id="rId10"/>
    <p:sldId id="259" r:id="rId11"/>
    <p:sldId id="261" r:id="rId12"/>
    <p:sldId id="272" r:id="rId13"/>
    <p:sldId id="313" r:id="rId14"/>
    <p:sldId id="274" r:id="rId15"/>
    <p:sldId id="342" r:id="rId16"/>
    <p:sldId id="343" r:id="rId17"/>
    <p:sldId id="344" r:id="rId18"/>
    <p:sldId id="345" r:id="rId19"/>
    <p:sldId id="332" r:id="rId20"/>
    <p:sldId id="333" r:id="rId21"/>
    <p:sldId id="339" r:id="rId22"/>
    <p:sldId id="341" r:id="rId23"/>
    <p:sldId id="264" r:id="rId24"/>
    <p:sldId id="265" r:id="rId25"/>
    <p:sldId id="266" r:id="rId26"/>
    <p:sldId id="278" r:id="rId27"/>
    <p:sldId id="279" r:id="rId28"/>
    <p:sldId id="269" r:id="rId29"/>
    <p:sldId id="340" r:id="rId30"/>
    <p:sldId id="280" r:id="rId31"/>
    <p:sldId id="281"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270" r:id="rId56"/>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A6"/>
    <a:srgbClr val="86B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19" autoAdjust="0"/>
    <p:restoredTop sz="93979" autoAdjust="0"/>
  </p:normalViewPr>
  <p:slideViewPr>
    <p:cSldViewPr snapToGrid="0">
      <p:cViewPr>
        <p:scale>
          <a:sx n="57" d="100"/>
          <a:sy n="57" d="100"/>
        </p:scale>
        <p:origin x="1064" y="3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636"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66B9C2-E6BC-4BE1-AE78-2DBE99D95A96}" type="doc">
      <dgm:prSet loTypeId="urn:microsoft.com/office/officeart/2005/8/layout/cycle6" loCatId="relationship" qsTypeId="urn:microsoft.com/office/officeart/2005/8/quickstyle/simple1" qsCatId="simple" csTypeId="urn:microsoft.com/office/officeart/2005/8/colors/accent0_3" csCatId="mainScheme" phldr="1"/>
      <dgm:spPr/>
      <dgm:t>
        <a:bodyPr/>
        <a:lstStyle/>
        <a:p>
          <a:endParaRPr lang="es-VE"/>
        </a:p>
      </dgm:t>
    </dgm:pt>
    <dgm:pt modelId="{71CDBEBA-B136-4495-9381-3DD8476E5016}">
      <dgm:prSet phldrT="[Text]" custT="1"/>
      <dgm:spPr>
        <a:solidFill>
          <a:schemeClr val="bg1">
            <a:lumMod val="65000"/>
          </a:schemeClr>
        </a:solidFill>
      </dgm:spPr>
      <dgm:t>
        <a:bodyPr/>
        <a:lstStyle/>
        <a:p>
          <a:r>
            <a:rPr lang="es-VE" sz="1200" b="1" dirty="0" smtClean="0">
              <a:solidFill>
                <a:schemeClr val="tx1"/>
              </a:solidFill>
            </a:rPr>
            <a:t>Auditoría</a:t>
          </a:r>
          <a:endParaRPr lang="es-VE" sz="1200" b="1" dirty="0">
            <a:solidFill>
              <a:schemeClr val="tx1"/>
            </a:solidFill>
          </a:endParaRPr>
        </a:p>
      </dgm:t>
    </dgm:pt>
    <dgm:pt modelId="{76F59E21-B9DA-40A1-9746-4F07DF501CFC}" type="parTrans" cxnId="{29E04A73-C4A8-4A52-A79A-2A7BAFF520C9}">
      <dgm:prSet/>
      <dgm:spPr/>
      <dgm:t>
        <a:bodyPr/>
        <a:lstStyle/>
        <a:p>
          <a:endParaRPr lang="es-VE" sz="1000" b="1"/>
        </a:p>
      </dgm:t>
    </dgm:pt>
    <dgm:pt modelId="{41089421-EA87-4930-AC8F-240C5664B833}" type="sibTrans" cxnId="{29E04A73-C4A8-4A52-A79A-2A7BAFF520C9}">
      <dgm:prSet/>
      <dgm:spPr/>
      <dgm:t>
        <a:bodyPr/>
        <a:lstStyle/>
        <a:p>
          <a:endParaRPr lang="es-VE" sz="1000" b="1"/>
        </a:p>
      </dgm:t>
    </dgm:pt>
    <dgm:pt modelId="{EDFC60C9-D3BB-40DB-BB8F-4C8983EA35D0}">
      <dgm:prSet phldrT="[Text]" custT="1"/>
      <dgm:spPr>
        <a:solidFill>
          <a:schemeClr val="bg1">
            <a:lumMod val="65000"/>
          </a:schemeClr>
        </a:solidFill>
      </dgm:spPr>
      <dgm:t>
        <a:bodyPr/>
        <a:lstStyle/>
        <a:p>
          <a:r>
            <a:rPr lang="es-VE" sz="1200" b="1" dirty="0" smtClean="0">
              <a:solidFill>
                <a:schemeClr val="tx1"/>
              </a:solidFill>
            </a:rPr>
            <a:t>Consultoría</a:t>
          </a:r>
          <a:endParaRPr lang="es-VE" sz="1200" b="1" dirty="0">
            <a:solidFill>
              <a:schemeClr val="tx1"/>
            </a:solidFill>
          </a:endParaRPr>
        </a:p>
      </dgm:t>
    </dgm:pt>
    <dgm:pt modelId="{059B3741-E75F-42B8-A511-49068965DDA4}" type="parTrans" cxnId="{95B5AB8B-D512-44C1-904F-B4A901B1A68C}">
      <dgm:prSet/>
      <dgm:spPr/>
      <dgm:t>
        <a:bodyPr/>
        <a:lstStyle/>
        <a:p>
          <a:endParaRPr lang="es-VE" sz="1000" b="1"/>
        </a:p>
      </dgm:t>
    </dgm:pt>
    <dgm:pt modelId="{9A943410-4BEF-494A-B73A-15B209919C07}" type="sibTrans" cxnId="{95B5AB8B-D512-44C1-904F-B4A901B1A68C}">
      <dgm:prSet/>
      <dgm:spPr>
        <a:ln>
          <a:solidFill>
            <a:srgbClr val="002076"/>
          </a:solidFill>
        </a:ln>
      </dgm:spPr>
      <dgm:t>
        <a:bodyPr/>
        <a:lstStyle/>
        <a:p>
          <a:endParaRPr lang="es-VE" sz="1000" b="1"/>
        </a:p>
      </dgm:t>
    </dgm:pt>
    <dgm:pt modelId="{F84108C4-37B3-4A0E-900C-0A3DE4791352}">
      <dgm:prSet phldrT="[Text]" custT="1"/>
      <dgm:spPr>
        <a:solidFill>
          <a:schemeClr val="bg1">
            <a:lumMod val="65000"/>
          </a:schemeClr>
        </a:solidFill>
      </dgm:spPr>
      <dgm:t>
        <a:bodyPr/>
        <a:lstStyle/>
        <a:p>
          <a:r>
            <a:rPr lang="es-VE" sz="1200" b="1" dirty="0" smtClean="0">
              <a:solidFill>
                <a:schemeClr val="tx1"/>
              </a:solidFill>
            </a:rPr>
            <a:t>Impuestos &amp; Legal</a:t>
          </a:r>
          <a:endParaRPr lang="es-VE" sz="1200" b="1" dirty="0">
            <a:solidFill>
              <a:schemeClr val="tx1"/>
            </a:solidFill>
          </a:endParaRPr>
        </a:p>
      </dgm:t>
    </dgm:pt>
    <dgm:pt modelId="{C201FA20-708A-4798-A93B-844875685136}" type="parTrans" cxnId="{09BB0080-EEB4-4D49-9A18-9E9A64BA95D0}">
      <dgm:prSet/>
      <dgm:spPr/>
      <dgm:t>
        <a:bodyPr/>
        <a:lstStyle/>
        <a:p>
          <a:endParaRPr lang="es-VE" sz="1000" b="1"/>
        </a:p>
      </dgm:t>
    </dgm:pt>
    <dgm:pt modelId="{8F0D33C3-D96D-4695-99BF-5C789480AAA7}" type="sibTrans" cxnId="{09BB0080-EEB4-4D49-9A18-9E9A64BA95D0}">
      <dgm:prSet/>
      <dgm:spPr/>
      <dgm:t>
        <a:bodyPr/>
        <a:lstStyle/>
        <a:p>
          <a:endParaRPr lang="es-VE" sz="1000" b="1"/>
        </a:p>
      </dgm:t>
    </dgm:pt>
    <dgm:pt modelId="{1EB47C35-5B9A-47B4-B87D-417AB139FD59}">
      <dgm:prSet phldrT="[Text]" custT="1"/>
      <dgm:spPr>
        <a:solidFill>
          <a:schemeClr val="bg1">
            <a:lumMod val="65000"/>
          </a:schemeClr>
        </a:solidFill>
      </dgm:spPr>
      <dgm:t>
        <a:bodyPr/>
        <a:lstStyle/>
        <a:p>
          <a:r>
            <a:rPr lang="es-VE" sz="1200" b="1" dirty="0" smtClean="0">
              <a:solidFill>
                <a:schemeClr val="tx1"/>
              </a:solidFill>
            </a:rPr>
            <a:t>Riesgo Empresarial</a:t>
          </a:r>
          <a:endParaRPr lang="es-VE" sz="1200" b="1" dirty="0">
            <a:solidFill>
              <a:schemeClr val="tx1"/>
            </a:solidFill>
          </a:endParaRPr>
        </a:p>
      </dgm:t>
    </dgm:pt>
    <dgm:pt modelId="{798D5477-D87D-4B9D-B25A-14D742DF2D90}" type="parTrans" cxnId="{DF5F8301-DBA9-4716-A985-9C9D921111C8}">
      <dgm:prSet/>
      <dgm:spPr/>
      <dgm:t>
        <a:bodyPr/>
        <a:lstStyle/>
        <a:p>
          <a:endParaRPr lang="es-VE" sz="1000" b="1"/>
        </a:p>
      </dgm:t>
    </dgm:pt>
    <dgm:pt modelId="{CFCCBFAE-3002-41A3-92ED-60075BD1480E}" type="sibTrans" cxnId="{DF5F8301-DBA9-4716-A985-9C9D921111C8}">
      <dgm:prSet/>
      <dgm:spPr/>
      <dgm:t>
        <a:bodyPr/>
        <a:lstStyle/>
        <a:p>
          <a:endParaRPr lang="es-VE" sz="1000" b="1"/>
        </a:p>
      </dgm:t>
    </dgm:pt>
    <dgm:pt modelId="{541F313B-3F5F-4461-BDD6-1B74DCF12EEA}">
      <dgm:prSet phldrT="[Text]" custT="1"/>
      <dgm:spPr>
        <a:solidFill>
          <a:schemeClr val="bg1">
            <a:lumMod val="65000"/>
          </a:schemeClr>
        </a:solidFill>
      </dgm:spPr>
      <dgm:t>
        <a:bodyPr/>
        <a:lstStyle/>
        <a:p>
          <a:r>
            <a:rPr lang="es-VE" sz="1200" b="1" dirty="0" smtClean="0">
              <a:solidFill>
                <a:schemeClr val="tx1"/>
              </a:solidFill>
            </a:rPr>
            <a:t>Finanzas Corporativas</a:t>
          </a:r>
          <a:endParaRPr lang="es-VE" sz="1200" b="1" dirty="0">
            <a:solidFill>
              <a:schemeClr val="tx1"/>
            </a:solidFill>
          </a:endParaRPr>
        </a:p>
      </dgm:t>
    </dgm:pt>
    <dgm:pt modelId="{77486430-50F8-41E2-AF55-71CA2A217526}" type="parTrans" cxnId="{6E2B3B9A-3B04-4E20-B6C4-BFD14A7542A7}">
      <dgm:prSet/>
      <dgm:spPr/>
      <dgm:t>
        <a:bodyPr/>
        <a:lstStyle/>
        <a:p>
          <a:endParaRPr lang="es-VE" sz="1000" b="1"/>
        </a:p>
      </dgm:t>
    </dgm:pt>
    <dgm:pt modelId="{B17BA8C4-ED05-40B6-9BBD-C3DEB0BF532B}" type="sibTrans" cxnId="{6E2B3B9A-3B04-4E20-B6C4-BFD14A7542A7}">
      <dgm:prSet/>
      <dgm:spPr/>
      <dgm:t>
        <a:bodyPr/>
        <a:lstStyle/>
        <a:p>
          <a:endParaRPr lang="es-VE" sz="1000" b="1"/>
        </a:p>
      </dgm:t>
    </dgm:pt>
    <dgm:pt modelId="{9E5F8E39-07F4-4C45-A0DD-7761C44327A6}" type="pres">
      <dgm:prSet presAssocID="{5E66B9C2-E6BC-4BE1-AE78-2DBE99D95A96}" presName="cycle" presStyleCnt="0">
        <dgm:presLayoutVars>
          <dgm:dir/>
          <dgm:resizeHandles val="exact"/>
        </dgm:presLayoutVars>
      </dgm:prSet>
      <dgm:spPr/>
      <dgm:t>
        <a:bodyPr/>
        <a:lstStyle/>
        <a:p>
          <a:endParaRPr lang="es-VE"/>
        </a:p>
      </dgm:t>
    </dgm:pt>
    <dgm:pt modelId="{E7FEAB95-A5DE-46BA-9932-8D7CB03DD833}" type="pres">
      <dgm:prSet presAssocID="{71CDBEBA-B136-4495-9381-3DD8476E5016}" presName="node" presStyleLbl="node1" presStyleIdx="0" presStyleCnt="5" custScaleX="95999" custScaleY="82958">
        <dgm:presLayoutVars>
          <dgm:bulletEnabled val="1"/>
        </dgm:presLayoutVars>
      </dgm:prSet>
      <dgm:spPr/>
      <dgm:t>
        <a:bodyPr/>
        <a:lstStyle/>
        <a:p>
          <a:endParaRPr lang="es-VE"/>
        </a:p>
      </dgm:t>
    </dgm:pt>
    <dgm:pt modelId="{081BC44F-CA7B-4B83-BD43-D52A7A304A30}" type="pres">
      <dgm:prSet presAssocID="{71CDBEBA-B136-4495-9381-3DD8476E5016}" presName="spNode" presStyleCnt="0"/>
      <dgm:spPr/>
    </dgm:pt>
    <dgm:pt modelId="{66BFFC95-C56F-4F31-9578-0E43A2DF524C}" type="pres">
      <dgm:prSet presAssocID="{41089421-EA87-4930-AC8F-240C5664B833}" presName="sibTrans" presStyleLbl="sibTrans1D1" presStyleIdx="0" presStyleCnt="5"/>
      <dgm:spPr/>
      <dgm:t>
        <a:bodyPr/>
        <a:lstStyle/>
        <a:p>
          <a:endParaRPr lang="es-VE"/>
        </a:p>
      </dgm:t>
    </dgm:pt>
    <dgm:pt modelId="{A0DDD6EF-B835-42F5-A803-42CF0F36622E}" type="pres">
      <dgm:prSet presAssocID="{EDFC60C9-D3BB-40DB-BB8F-4C8983EA35D0}" presName="node" presStyleLbl="node1" presStyleIdx="1" presStyleCnt="5" custScaleX="95999" custScaleY="82958">
        <dgm:presLayoutVars>
          <dgm:bulletEnabled val="1"/>
        </dgm:presLayoutVars>
      </dgm:prSet>
      <dgm:spPr/>
      <dgm:t>
        <a:bodyPr/>
        <a:lstStyle/>
        <a:p>
          <a:endParaRPr lang="es-VE"/>
        </a:p>
      </dgm:t>
    </dgm:pt>
    <dgm:pt modelId="{A42D8D87-8E2D-425A-B25A-5D70E8291944}" type="pres">
      <dgm:prSet presAssocID="{EDFC60C9-D3BB-40DB-BB8F-4C8983EA35D0}" presName="spNode" presStyleCnt="0"/>
      <dgm:spPr/>
    </dgm:pt>
    <dgm:pt modelId="{26963BD9-1CA3-4DAF-9294-90CC139CFB52}" type="pres">
      <dgm:prSet presAssocID="{9A943410-4BEF-494A-B73A-15B209919C07}" presName="sibTrans" presStyleLbl="sibTrans1D1" presStyleIdx="1" presStyleCnt="5"/>
      <dgm:spPr/>
      <dgm:t>
        <a:bodyPr/>
        <a:lstStyle/>
        <a:p>
          <a:endParaRPr lang="es-VE"/>
        </a:p>
      </dgm:t>
    </dgm:pt>
    <dgm:pt modelId="{9699F0EE-54F0-401E-914B-D9AA91EBEC99}" type="pres">
      <dgm:prSet presAssocID="{F84108C4-37B3-4A0E-900C-0A3DE4791352}" presName="node" presStyleLbl="node1" presStyleIdx="2" presStyleCnt="5" custScaleX="95999" custScaleY="82958">
        <dgm:presLayoutVars>
          <dgm:bulletEnabled val="1"/>
        </dgm:presLayoutVars>
      </dgm:prSet>
      <dgm:spPr/>
      <dgm:t>
        <a:bodyPr/>
        <a:lstStyle/>
        <a:p>
          <a:endParaRPr lang="es-VE"/>
        </a:p>
      </dgm:t>
    </dgm:pt>
    <dgm:pt modelId="{D159592E-B02D-49C1-867B-466452B05F81}" type="pres">
      <dgm:prSet presAssocID="{F84108C4-37B3-4A0E-900C-0A3DE4791352}" presName="spNode" presStyleCnt="0"/>
      <dgm:spPr/>
    </dgm:pt>
    <dgm:pt modelId="{B12A745C-16F0-4C92-BFC5-154465034ABF}" type="pres">
      <dgm:prSet presAssocID="{8F0D33C3-D96D-4695-99BF-5C789480AAA7}" presName="sibTrans" presStyleLbl="sibTrans1D1" presStyleIdx="2" presStyleCnt="5"/>
      <dgm:spPr/>
      <dgm:t>
        <a:bodyPr/>
        <a:lstStyle/>
        <a:p>
          <a:endParaRPr lang="es-VE"/>
        </a:p>
      </dgm:t>
    </dgm:pt>
    <dgm:pt modelId="{2BBF431E-EC57-49F2-834F-D8D5C21DB9BA}" type="pres">
      <dgm:prSet presAssocID="{1EB47C35-5B9A-47B4-B87D-417AB139FD59}" presName="node" presStyleLbl="node1" presStyleIdx="3" presStyleCnt="5" custScaleX="95999" custScaleY="82958">
        <dgm:presLayoutVars>
          <dgm:bulletEnabled val="1"/>
        </dgm:presLayoutVars>
      </dgm:prSet>
      <dgm:spPr/>
      <dgm:t>
        <a:bodyPr/>
        <a:lstStyle/>
        <a:p>
          <a:endParaRPr lang="es-VE"/>
        </a:p>
      </dgm:t>
    </dgm:pt>
    <dgm:pt modelId="{5215E65E-7685-4571-81A9-27ABA2D6C52F}" type="pres">
      <dgm:prSet presAssocID="{1EB47C35-5B9A-47B4-B87D-417AB139FD59}" presName="spNode" presStyleCnt="0"/>
      <dgm:spPr/>
    </dgm:pt>
    <dgm:pt modelId="{A2A50311-F83A-47E6-AF10-A8D5FE88576F}" type="pres">
      <dgm:prSet presAssocID="{CFCCBFAE-3002-41A3-92ED-60075BD1480E}" presName="sibTrans" presStyleLbl="sibTrans1D1" presStyleIdx="3" presStyleCnt="5"/>
      <dgm:spPr/>
      <dgm:t>
        <a:bodyPr/>
        <a:lstStyle/>
        <a:p>
          <a:endParaRPr lang="es-VE"/>
        </a:p>
      </dgm:t>
    </dgm:pt>
    <dgm:pt modelId="{3C4B0074-A902-4E22-B14C-94465B80BFB9}" type="pres">
      <dgm:prSet presAssocID="{541F313B-3F5F-4461-BDD6-1B74DCF12EEA}" presName="node" presStyleLbl="node1" presStyleIdx="4" presStyleCnt="5" custScaleX="95999" custScaleY="82958">
        <dgm:presLayoutVars>
          <dgm:bulletEnabled val="1"/>
        </dgm:presLayoutVars>
      </dgm:prSet>
      <dgm:spPr/>
      <dgm:t>
        <a:bodyPr/>
        <a:lstStyle/>
        <a:p>
          <a:endParaRPr lang="es-VE"/>
        </a:p>
      </dgm:t>
    </dgm:pt>
    <dgm:pt modelId="{2E14B25C-F5F4-4C90-A3AB-8C86FE64F6A5}" type="pres">
      <dgm:prSet presAssocID="{541F313B-3F5F-4461-BDD6-1B74DCF12EEA}" presName="spNode" presStyleCnt="0"/>
      <dgm:spPr/>
    </dgm:pt>
    <dgm:pt modelId="{134FBD3F-18EB-4BA5-A95F-70381177D590}" type="pres">
      <dgm:prSet presAssocID="{B17BA8C4-ED05-40B6-9BBD-C3DEB0BF532B}" presName="sibTrans" presStyleLbl="sibTrans1D1" presStyleIdx="4" presStyleCnt="5"/>
      <dgm:spPr/>
      <dgm:t>
        <a:bodyPr/>
        <a:lstStyle/>
        <a:p>
          <a:endParaRPr lang="es-VE"/>
        </a:p>
      </dgm:t>
    </dgm:pt>
  </dgm:ptLst>
  <dgm:cxnLst>
    <dgm:cxn modelId="{3FA68618-5BE0-48FA-AC16-9718BA898F44}" type="presOf" srcId="{8F0D33C3-D96D-4695-99BF-5C789480AAA7}" destId="{B12A745C-16F0-4C92-BFC5-154465034ABF}" srcOrd="0" destOrd="0" presId="urn:microsoft.com/office/officeart/2005/8/layout/cycle6"/>
    <dgm:cxn modelId="{AFE49594-BAC0-4AE6-90A3-894DD4E38D7A}" type="presOf" srcId="{41089421-EA87-4930-AC8F-240C5664B833}" destId="{66BFFC95-C56F-4F31-9578-0E43A2DF524C}" srcOrd="0" destOrd="0" presId="urn:microsoft.com/office/officeart/2005/8/layout/cycle6"/>
    <dgm:cxn modelId="{DF5F8301-DBA9-4716-A985-9C9D921111C8}" srcId="{5E66B9C2-E6BC-4BE1-AE78-2DBE99D95A96}" destId="{1EB47C35-5B9A-47B4-B87D-417AB139FD59}" srcOrd="3" destOrd="0" parTransId="{798D5477-D87D-4B9D-B25A-14D742DF2D90}" sibTransId="{CFCCBFAE-3002-41A3-92ED-60075BD1480E}"/>
    <dgm:cxn modelId="{FA019399-005C-4D22-A50A-802339A8E055}" type="presOf" srcId="{9A943410-4BEF-494A-B73A-15B209919C07}" destId="{26963BD9-1CA3-4DAF-9294-90CC139CFB52}" srcOrd="0" destOrd="0" presId="urn:microsoft.com/office/officeart/2005/8/layout/cycle6"/>
    <dgm:cxn modelId="{6E2B3B9A-3B04-4E20-B6C4-BFD14A7542A7}" srcId="{5E66B9C2-E6BC-4BE1-AE78-2DBE99D95A96}" destId="{541F313B-3F5F-4461-BDD6-1B74DCF12EEA}" srcOrd="4" destOrd="0" parTransId="{77486430-50F8-41E2-AF55-71CA2A217526}" sibTransId="{B17BA8C4-ED05-40B6-9BBD-C3DEB0BF532B}"/>
    <dgm:cxn modelId="{95B5AB8B-D512-44C1-904F-B4A901B1A68C}" srcId="{5E66B9C2-E6BC-4BE1-AE78-2DBE99D95A96}" destId="{EDFC60C9-D3BB-40DB-BB8F-4C8983EA35D0}" srcOrd="1" destOrd="0" parTransId="{059B3741-E75F-42B8-A511-49068965DDA4}" sibTransId="{9A943410-4BEF-494A-B73A-15B209919C07}"/>
    <dgm:cxn modelId="{29E04A73-C4A8-4A52-A79A-2A7BAFF520C9}" srcId="{5E66B9C2-E6BC-4BE1-AE78-2DBE99D95A96}" destId="{71CDBEBA-B136-4495-9381-3DD8476E5016}" srcOrd="0" destOrd="0" parTransId="{76F59E21-B9DA-40A1-9746-4F07DF501CFC}" sibTransId="{41089421-EA87-4930-AC8F-240C5664B833}"/>
    <dgm:cxn modelId="{AE3CA9DE-37E7-4A21-882C-2DC267F62F0A}" type="presOf" srcId="{1EB47C35-5B9A-47B4-B87D-417AB139FD59}" destId="{2BBF431E-EC57-49F2-834F-D8D5C21DB9BA}" srcOrd="0" destOrd="0" presId="urn:microsoft.com/office/officeart/2005/8/layout/cycle6"/>
    <dgm:cxn modelId="{B91442B3-F76E-4A4C-AE6B-56EB49FDCC83}" type="presOf" srcId="{CFCCBFAE-3002-41A3-92ED-60075BD1480E}" destId="{A2A50311-F83A-47E6-AF10-A8D5FE88576F}" srcOrd="0" destOrd="0" presId="urn:microsoft.com/office/officeart/2005/8/layout/cycle6"/>
    <dgm:cxn modelId="{09BB0080-EEB4-4D49-9A18-9E9A64BA95D0}" srcId="{5E66B9C2-E6BC-4BE1-AE78-2DBE99D95A96}" destId="{F84108C4-37B3-4A0E-900C-0A3DE4791352}" srcOrd="2" destOrd="0" parTransId="{C201FA20-708A-4798-A93B-844875685136}" sibTransId="{8F0D33C3-D96D-4695-99BF-5C789480AAA7}"/>
    <dgm:cxn modelId="{F908F621-159C-4708-9B6C-9FE7FE9E7AD3}" type="presOf" srcId="{EDFC60C9-D3BB-40DB-BB8F-4C8983EA35D0}" destId="{A0DDD6EF-B835-42F5-A803-42CF0F36622E}" srcOrd="0" destOrd="0" presId="urn:microsoft.com/office/officeart/2005/8/layout/cycle6"/>
    <dgm:cxn modelId="{7DF307CD-440D-4BEC-B8FF-D2F00F8075D8}" type="presOf" srcId="{541F313B-3F5F-4461-BDD6-1B74DCF12EEA}" destId="{3C4B0074-A902-4E22-B14C-94465B80BFB9}" srcOrd="0" destOrd="0" presId="urn:microsoft.com/office/officeart/2005/8/layout/cycle6"/>
    <dgm:cxn modelId="{B9A63082-9232-4EDF-B1F9-C0B3B83CCBAD}" type="presOf" srcId="{F84108C4-37B3-4A0E-900C-0A3DE4791352}" destId="{9699F0EE-54F0-401E-914B-D9AA91EBEC99}" srcOrd="0" destOrd="0" presId="urn:microsoft.com/office/officeart/2005/8/layout/cycle6"/>
    <dgm:cxn modelId="{18CFE7CF-93A1-4DA4-BA8E-2FE9BB764E67}" type="presOf" srcId="{B17BA8C4-ED05-40B6-9BBD-C3DEB0BF532B}" destId="{134FBD3F-18EB-4BA5-A95F-70381177D590}" srcOrd="0" destOrd="0" presId="urn:microsoft.com/office/officeart/2005/8/layout/cycle6"/>
    <dgm:cxn modelId="{AE521319-8319-4CE9-8B7E-5324BA58F8F8}" type="presOf" srcId="{5E66B9C2-E6BC-4BE1-AE78-2DBE99D95A96}" destId="{9E5F8E39-07F4-4C45-A0DD-7761C44327A6}" srcOrd="0" destOrd="0" presId="urn:microsoft.com/office/officeart/2005/8/layout/cycle6"/>
    <dgm:cxn modelId="{097BF193-4D8D-494B-9EDD-05666EA0BD1A}" type="presOf" srcId="{71CDBEBA-B136-4495-9381-3DD8476E5016}" destId="{E7FEAB95-A5DE-46BA-9932-8D7CB03DD833}" srcOrd="0" destOrd="0" presId="urn:microsoft.com/office/officeart/2005/8/layout/cycle6"/>
    <dgm:cxn modelId="{6E862BCD-2D03-4301-9289-63B0B922628A}" type="presParOf" srcId="{9E5F8E39-07F4-4C45-A0DD-7761C44327A6}" destId="{E7FEAB95-A5DE-46BA-9932-8D7CB03DD833}" srcOrd="0" destOrd="0" presId="urn:microsoft.com/office/officeart/2005/8/layout/cycle6"/>
    <dgm:cxn modelId="{56796CD0-78E1-4ECB-B579-4CCB4AB9FB4A}" type="presParOf" srcId="{9E5F8E39-07F4-4C45-A0DD-7761C44327A6}" destId="{081BC44F-CA7B-4B83-BD43-D52A7A304A30}" srcOrd="1" destOrd="0" presId="urn:microsoft.com/office/officeart/2005/8/layout/cycle6"/>
    <dgm:cxn modelId="{0E94C4CD-075A-476C-B141-5AD36B0B85AC}" type="presParOf" srcId="{9E5F8E39-07F4-4C45-A0DD-7761C44327A6}" destId="{66BFFC95-C56F-4F31-9578-0E43A2DF524C}" srcOrd="2" destOrd="0" presId="urn:microsoft.com/office/officeart/2005/8/layout/cycle6"/>
    <dgm:cxn modelId="{323E16AF-521C-471C-878D-741F54E95AD2}" type="presParOf" srcId="{9E5F8E39-07F4-4C45-A0DD-7761C44327A6}" destId="{A0DDD6EF-B835-42F5-A803-42CF0F36622E}" srcOrd="3" destOrd="0" presId="urn:microsoft.com/office/officeart/2005/8/layout/cycle6"/>
    <dgm:cxn modelId="{436B70CA-ECFA-4737-9472-07765B636E43}" type="presParOf" srcId="{9E5F8E39-07F4-4C45-A0DD-7761C44327A6}" destId="{A42D8D87-8E2D-425A-B25A-5D70E8291944}" srcOrd="4" destOrd="0" presId="urn:microsoft.com/office/officeart/2005/8/layout/cycle6"/>
    <dgm:cxn modelId="{53D437DE-A542-4FA5-B6E7-C5924FEFD1AE}" type="presParOf" srcId="{9E5F8E39-07F4-4C45-A0DD-7761C44327A6}" destId="{26963BD9-1CA3-4DAF-9294-90CC139CFB52}" srcOrd="5" destOrd="0" presId="urn:microsoft.com/office/officeart/2005/8/layout/cycle6"/>
    <dgm:cxn modelId="{557BECF5-4BB1-4B22-9681-7E07AA796098}" type="presParOf" srcId="{9E5F8E39-07F4-4C45-A0DD-7761C44327A6}" destId="{9699F0EE-54F0-401E-914B-D9AA91EBEC99}" srcOrd="6" destOrd="0" presId="urn:microsoft.com/office/officeart/2005/8/layout/cycle6"/>
    <dgm:cxn modelId="{DF8DAF28-1F29-4D2A-9151-1893291CD3E8}" type="presParOf" srcId="{9E5F8E39-07F4-4C45-A0DD-7761C44327A6}" destId="{D159592E-B02D-49C1-867B-466452B05F81}" srcOrd="7" destOrd="0" presId="urn:microsoft.com/office/officeart/2005/8/layout/cycle6"/>
    <dgm:cxn modelId="{A961A72C-C8C9-45D7-B17C-6E9E6C04E035}" type="presParOf" srcId="{9E5F8E39-07F4-4C45-A0DD-7761C44327A6}" destId="{B12A745C-16F0-4C92-BFC5-154465034ABF}" srcOrd="8" destOrd="0" presId="urn:microsoft.com/office/officeart/2005/8/layout/cycle6"/>
    <dgm:cxn modelId="{9964736F-E547-40F7-8DB9-5C1671A298D7}" type="presParOf" srcId="{9E5F8E39-07F4-4C45-A0DD-7761C44327A6}" destId="{2BBF431E-EC57-49F2-834F-D8D5C21DB9BA}" srcOrd="9" destOrd="0" presId="urn:microsoft.com/office/officeart/2005/8/layout/cycle6"/>
    <dgm:cxn modelId="{2D378D7E-D7D9-4CAC-8B21-5F05ABBADB2E}" type="presParOf" srcId="{9E5F8E39-07F4-4C45-A0DD-7761C44327A6}" destId="{5215E65E-7685-4571-81A9-27ABA2D6C52F}" srcOrd="10" destOrd="0" presId="urn:microsoft.com/office/officeart/2005/8/layout/cycle6"/>
    <dgm:cxn modelId="{9A0B7C29-A89C-444F-AAFD-8224E0AA483A}" type="presParOf" srcId="{9E5F8E39-07F4-4C45-A0DD-7761C44327A6}" destId="{A2A50311-F83A-47E6-AF10-A8D5FE88576F}" srcOrd="11" destOrd="0" presId="urn:microsoft.com/office/officeart/2005/8/layout/cycle6"/>
    <dgm:cxn modelId="{4DCC385A-CCA7-43A3-82CD-6ECF7A9DE8D1}" type="presParOf" srcId="{9E5F8E39-07F4-4C45-A0DD-7761C44327A6}" destId="{3C4B0074-A902-4E22-B14C-94465B80BFB9}" srcOrd="12" destOrd="0" presId="urn:microsoft.com/office/officeart/2005/8/layout/cycle6"/>
    <dgm:cxn modelId="{BC587EA3-C541-481C-AA7B-1F684933A427}" type="presParOf" srcId="{9E5F8E39-07F4-4C45-A0DD-7761C44327A6}" destId="{2E14B25C-F5F4-4C90-A3AB-8C86FE64F6A5}" srcOrd="13" destOrd="0" presId="urn:microsoft.com/office/officeart/2005/8/layout/cycle6"/>
    <dgm:cxn modelId="{6BFE1D3D-C700-4092-ACEB-5DDA9ED0836A}" type="presParOf" srcId="{9E5F8E39-07F4-4C45-A0DD-7761C44327A6}" destId="{134FBD3F-18EB-4BA5-A95F-70381177D590}"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EAB95-A5DE-46BA-9932-8D7CB03DD833}">
      <dsp:nvSpPr>
        <dsp:cNvPr id="0" name=""/>
        <dsp:cNvSpPr/>
      </dsp:nvSpPr>
      <dsp:spPr>
        <a:xfrm>
          <a:off x="2459239" y="38600"/>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Auditoría</a:t>
          </a:r>
          <a:endParaRPr lang="es-VE" sz="1200" b="1" kern="1200" dirty="0">
            <a:solidFill>
              <a:schemeClr val="tx1"/>
            </a:solidFill>
          </a:endParaRPr>
        </a:p>
      </dsp:txBody>
      <dsp:txXfrm>
        <a:off x="2495495" y="74856"/>
        <a:ext cx="1249726" cy="670190"/>
      </dsp:txXfrm>
    </dsp:sp>
    <dsp:sp modelId="{66BFFC95-C56F-4F31-9578-0E43A2DF524C}">
      <dsp:nvSpPr>
        <dsp:cNvPr id="0" name=""/>
        <dsp:cNvSpPr/>
      </dsp:nvSpPr>
      <dsp:spPr>
        <a:xfrm>
          <a:off x="1331369" y="409951"/>
          <a:ext cx="3577978" cy="3577978"/>
        </a:xfrm>
        <a:custGeom>
          <a:avLst/>
          <a:gdLst/>
          <a:ahLst/>
          <a:cxnLst/>
          <a:rect l="0" t="0" r="0" b="0"/>
          <a:pathLst>
            <a:path>
              <a:moveTo>
                <a:pt x="2460701" y="130892"/>
              </a:moveTo>
              <a:arcTo wR="1788989" hR="1788989" stAng="17523203" swAng="2188624"/>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0DDD6EF-B835-42F5-A803-42CF0F36622E}">
      <dsp:nvSpPr>
        <dsp:cNvPr id="0" name=""/>
        <dsp:cNvSpPr/>
      </dsp:nvSpPr>
      <dsp:spPr>
        <a:xfrm>
          <a:off x="4160669" y="1274761"/>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Consultoría</a:t>
          </a:r>
          <a:endParaRPr lang="es-VE" sz="1200" b="1" kern="1200" dirty="0">
            <a:solidFill>
              <a:schemeClr val="tx1"/>
            </a:solidFill>
          </a:endParaRPr>
        </a:p>
      </dsp:txBody>
      <dsp:txXfrm>
        <a:off x="4196925" y="1311017"/>
        <a:ext cx="1249726" cy="670190"/>
      </dsp:txXfrm>
    </dsp:sp>
    <dsp:sp modelId="{26963BD9-1CA3-4DAF-9294-90CC139CFB52}">
      <dsp:nvSpPr>
        <dsp:cNvPr id="0" name=""/>
        <dsp:cNvSpPr/>
      </dsp:nvSpPr>
      <dsp:spPr>
        <a:xfrm>
          <a:off x="1331369" y="409951"/>
          <a:ext cx="3577978" cy="3577978"/>
        </a:xfrm>
        <a:custGeom>
          <a:avLst/>
          <a:gdLst/>
          <a:ahLst/>
          <a:cxnLst/>
          <a:rect l="0" t="0" r="0" b="0"/>
          <a:pathLst>
            <a:path>
              <a:moveTo>
                <a:pt x="3570027" y="1620503"/>
              </a:moveTo>
              <a:arcTo wR="1788989" hR="1788989" stAng="21275755" swAng="2517552"/>
            </a:path>
          </a:pathLst>
        </a:custGeom>
        <a:noFill/>
        <a:ln w="9525" cap="flat" cmpd="sng" algn="ctr">
          <a:solidFill>
            <a:srgbClr val="002076"/>
          </a:solidFill>
          <a:prstDash val="solid"/>
        </a:ln>
        <a:effectLst/>
      </dsp:spPr>
      <dsp:style>
        <a:lnRef idx="1">
          <a:scrgbClr r="0" g="0" b="0"/>
        </a:lnRef>
        <a:fillRef idx="0">
          <a:scrgbClr r="0" g="0" b="0"/>
        </a:fillRef>
        <a:effectRef idx="0">
          <a:scrgbClr r="0" g="0" b="0"/>
        </a:effectRef>
        <a:fontRef idx="minor"/>
      </dsp:style>
    </dsp:sp>
    <dsp:sp modelId="{9699F0EE-54F0-401E-914B-D9AA91EBEC99}">
      <dsp:nvSpPr>
        <dsp:cNvPr id="0" name=""/>
        <dsp:cNvSpPr/>
      </dsp:nvSpPr>
      <dsp:spPr>
        <a:xfrm>
          <a:off x="3510781" y="3274912"/>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Impuestos &amp; Legal</a:t>
          </a:r>
          <a:endParaRPr lang="es-VE" sz="1200" b="1" kern="1200" dirty="0">
            <a:solidFill>
              <a:schemeClr val="tx1"/>
            </a:solidFill>
          </a:endParaRPr>
        </a:p>
      </dsp:txBody>
      <dsp:txXfrm>
        <a:off x="3547037" y="3311168"/>
        <a:ext cx="1249726" cy="670190"/>
      </dsp:txXfrm>
    </dsp:sp>
    <dsp:sp modelId="{B12A745C-16F0-4C92-BFC5-154465034ABF}">
      <dsp:nvSpPr>
        <dsp:cNvPr id="0" name=""/>
        <dsp:cNvSpPr/>
      </dsp:nvSpPr>
      <dsp:spPr>
        <a:xfrm>
          <a:off x="1331369" y="409951"/>
          <a:ext cx="3577978" cy="3577978"/>
        </a:xfrm>
        <a:custGeom>
          <a:avLst/>
          <a:gdLst/>
          <a:ahLst/>
          <a:cxnLst/>
          <a:rect l="0" t="0" r="0" b="0"/>
          <a:pathLst>
            <a:path>
              <a:moveTo>
                <a:pt x="2171787" y="3536544"/>
              </a:moveTo>
              <a:arcTo wR="1788989" hR="1788989" stAng="4658677" swAng="1482646"/>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BBF431E-EC57-49F2-834F-D8D5C21DB9BA}">
      <dsp:nvSpPr>
        <dsp:cNvPr id="0" name=""/>
        <dsp:cNvSpPr/>
      </dsp:nvSpPr>
      <dsp:spPr>
        <a:xfrm>
          <a:off x="1407697" y="3274912"/>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Riesgo Empresarial</a:t>
          </a:r>
          <a:endParaRPr lang="es-VE" sz="1200" b="1" kern="1200" dirty="0">
            <a:solidFill>
              <a:schemeClr val="tx1"/>
            </a:solidFill>
          </a:endParaRPr>
        </a:p>
      </dsp:txBody>
      <dsp:txXfrm>
        <a:off x="1443953" y="3311168"/>
        <a:ext cx="1249726" cy="670190"/>
      </dsp:txXfrm>
    </dsp:sp>
    <dsp:sp modelId="{A2A50311-F83A-47E6-AF10-A8D5FE88576F}">
      <dsp:nvSpPr>
        <dsp:cNvPr id="0" name=""/>
        <dsp:cNvSpPr/>
      </dsp:nvSpPr>
      <dsp:spPr>
        <a:xfrm>
          <a:off x="1331369" y="409951"/>
          <a:ext cx="3577978" cy="3577978"/>
        </a:xfrm>
        <a:custGeom>
          <a:avLst/>
          <a:gdLst/>
          <a:ahLst/>
          <a:cxnLst/>
          <a:rect l="0" t="0" r="0" b="0"/>
          <a:pathLst>
            <a:path>
              <a:moveTo>
                <a:pt x="351922" y="2854503"/>
              </a:moveTo>
              <a:arcTo wR="1788989" hR="1788989" stAng="8606694" swAng="2517552"/>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4B0074-A902-4E22-B14C-94465B80BFB9}">
      <dsp:nvSpPr>
        <dsp:cNvPr id="0" name=""/>
        <dsp:cNvSpPr/>
      </dsp:nvSpPr>
      <dsp:spPr>
        <a:xfrm>
          <a:off x="757809" y="1274761"/>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Finanzas Corporativas</a:t>
          </a:r>
          <a:endParaRPr lang="es-VE" sz="1200" b="1" kern="1200" dirty="0">
            <a:solidFill>
              <a:schemeClr val="tx1"/>
            </a:solidFill>
          </a:endParaRPr>
        </a:p>
      </dsp:txBody>
      <dsp:txXfrm>
        <a:off x="794065" y="1311017"/>
        <a:ext cx="1249726" cy="670190"/>
      </dsp:txXfrm>
    </dsp:sp>
    <dsp:sp modelId="{134FBD3F-18EB-4BA5-A95F-70381177D590}">
      <dsp:nvSpPr>
        <dsp:cNvPr id="0" name=""/>
        <dsp:cNvSpPr/>
      </dsp:nvSpPr>
      <dsp:spPr>
        <a:xfrm>
          <a:off x="1331369" y="409951"/>
          <a:ext cx="3577978" cy="3577978"/>
        </a:xfrm>
        <a:custGeom>
          <a:avLst/>
          <a:gdLst/>
          <a:ahLst/>
          <a:cxnLst/>
          <a:rect l="0" t="0" r="0" b="0"/>
          <a:pathLst>
            <a:path>
              <a:moveTo>
                <a:pt x="263128" y="855055"/>
              </a:moveTo>
              <a:arcTo wR="1788989" hR="1788989" stAng="12688174" swAng="2188624"/>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C7654-0751-4E48-9771-865DA850A39B}" type="datetimeFigureOut">
              <a:rPr lang="es-VE" smtClean="0"/>
              <a:t>11/3/2020</a:t>
            </a:fld>
            <a:endParaRPr lang="es-V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V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V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0229F-3F2D-4732-9383-CD3867F162EA}" type="slidenum">
              <a:rPr lang="es-VE" smtClean="0"/>
              <a:t>‹#›</a:t>
            </a:fld>
            <a:endParaRPr lang="es-VE"/>
          </a:p>
        </p:txBody>
      </p:sp>
    </p:spTree>
    <p:extLst>
      <p:ext uri="{BB962C8B-B14F-4D97-AF65-F5344CB8AC3E}">
        <p14:creationId xmlns:p14="http://schemas.microsoft.com/office/powerpoint/2010/main" val="130399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2061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04847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06027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9349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3991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98674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23736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96930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05893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16149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2416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4704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5751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18100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30290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2219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76088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151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71957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18814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2714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6895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5823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95783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5811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93220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53343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9156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65123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32432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2077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04541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2004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64643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97964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00924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9761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12154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98525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6988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21798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39397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94331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993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5409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3002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46476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938079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74101896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98097361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smtClean="0"/>
              <a:t>Edit Master text styles</a:t>
            </a:r>
          </a:p>
        </p:txBody>
      </p:sp>
    </p:spTree>
    <p:extLst>
      <p:ext uri="{BB962C8B-B14F-4D97-AF65-F5344CB8AC3E}">
        <p14:creationId xmlns:p14="http://schemas.microsoft.com/office/powerpoint/2010/main" val="1939188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smtClean="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smtClean="0"/>
              <a:t>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smtClean="0"/>
              <a:t>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1836217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smtClean="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smtClean="0"/>
              <a:t>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smtClean="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smtClean="0"/>
              <a:t>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smtClean="0"/>
              <a:t>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41773377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smtClean="0"/>
              <a:t>Click icon to add chart</a:t>
            </a:r>
            <a:endParaRPr lang="en-US" noProof="0" dirty="0"/>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smtClean="0"/>
              <a:t>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smtClean="0"/>
              <a:t>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1523495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smtClean="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smtClean="0"/>
              <a:t>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smtClean="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smtClean="0"/>
              <a:t>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smtClean="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smtClean="0"/>
              <a:t>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smtClean="0"/>
              <a:t>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66141716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2" name="Title 1"/>
          <p:cNvSpPr>
            <a:spLocks noGrp="1"/>
          </p:cNvSpPr>
          <p:nvPr>
            <p:ph type="title"/>
          </p:nvPr>
        </p:nvSpPr>
        <p:spPr/>
        <p:txBody>
          <a:bodyPr/>
          <a:lstStyle/>
          <a:p>
            <a:r>
              <a:rPr lang="en-US" smtClean="0"/>
              <a:t>Click to edit Master title style</a:t>
            </a:r>
            <a:endParaRPr lang="es-VE"/>
          </a:p>
        </p:txBody>
      </p:sp>
    </p:spTree>
    <p:extLst>
      <p:ext uri="{BB962C8B-B14F-4D97-AF65-F5344CB8AC3E}">
        <p14:creationId xmlns:p14="http://schemas.microsoft.com/office/powerpoint/2010/main" val="413389986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smtClean="0"/>
              <a:t>Click icon to add picture</a:t>
            </a:r>
            <a:endParaRPr lang="en-US" noProof="0" dirty="0"/>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smtClean="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smtClean="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smtClean="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smtClean="0"/>
              <a:t>Edit Master text styles</a:t>
            </a:r>
          </a:p>
          <a:p>
            <a:pPr lvl="1"/>
            <a:r>
              <a:rPr lang="en-US" noProof="0" smtClean="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smtClean="0"/>
              <a:t>Edit Master text styles</a:t>
            </a:r>
          </a:p>
          <a:p>
            <a:pPr lvl="1"/>
            <a:r>
              <a:rPr lang="en-US" noProof="0" smtClean="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smtClean="0"/>
              <a:t>Edit Master text styles</a:t>
            </a:r>
          </a:p>
          <a:p>
            <a:pPr lvl="1"/>
            <a:r>
              <a:rPr lang="en-US" noProof="0" smtClean="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smtClean="0"/>
              <a:t>Edit Master text styles</a:t>
            </a:r>
          </a:p>
          <a:p>
            <a:pPr lvl="1"/>
            <a:r>
              <a:rPr lang="en-US" noProof="0" smtClean="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22384092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118287746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0675536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smtClean="0"/>
              <a:t>Click icon to add picture</a:t>
            </a:r>
            <a:endParaRPr lang="en-US" noProof="0" dirty="0"/>
          </a:p>
        </p:txBody>
      </p:sp>
    </p:spTree>
    <p:extLst>
      <p:ext uri="{BB962C8B-B14F-4D97-AF65-F5344CB8AC3E}">
        <p14:creationId xmlns:p14="http://schemas.microsoft.com/office/powerpoint/2010/main" val="2877426261"/>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6524054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smtClean="0"/>
              <a:t>Click icon to add picture</a:t>
            </a:r>
            <a:endParaRPr lang="en-US" noProof="0" dirty="0"/>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7646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285646120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01699945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05626773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72779429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62098898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smtClean="0"/>
              <a:t>Click icon to add picture</a:t>
            </a:r>
            <a:endParaRPr lang="en-US" noProof="0" dirty="0"/>
          </a:p>
        </p:txBody>
      </p:sp>
    </p:spTree>
    <p:extLst>
      <p:ext uri="{BB962C8B-B14F-4D97-AF65-F5344CB8AC3E}">
        <p14:creationId xmlns:p14="http://schemas.microsoft.com/office/powerpoint/2010/main" val="13556268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67804712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smtClean="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8275407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smtClean="0"/>
              <a:t>Edit Master text styles</a:t>
            </a:r>
          </a:p>
        </p:txBody>
      </p:sp>
    </p:spTree>
    <p:extLst>
      <p:ext uri="{BB962C8B-B14F-4D97-AF65-F5344CB8AC3E}">
        <p14:creationId xmlns:p14="http://schemas.microsoft.com/office/powerpoint/2010/main" val="170440788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32454639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smtClean="0"/>
              <a:t>Edit Master text styles</a:t>
            </a:r>
          </a:p>
        </p:txBody>
      </p:sp>
    </p:spTree>
    <p:extLst>
      <p:ext uri="{BB962C8B-B14F-4D97-AF65-F5344CB8AC3E}">
        <p14:creationId xmlns:p14="http://schemas.microsoft.com/office/powerpoint/2010/main" val="3015721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smtClean="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smtClean="0"/>
              <a:t>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smtClean="0"/>
              <a:t>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92365221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smtClean="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smtClean="0"/>
              <a:t>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smtClean="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smtClean="0"/>
              <a:t>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smtClean="0"/>
              <a:t>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73998721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smtClean="0"/>
              <a:t>Click icon to add chart</a:t>
            </a:r>
            <a:endParaRPr lang="en-US" noProof="0" dirty="0"/>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smtClean="0"/>
              <a:t>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smtClean="0"/>
              <a:t>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289235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smtClean="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smtClean="0"/>
              <a:t>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smtClean="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smtClean="0"/>
              <a:t>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smtClean="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smtClean="0"/>
              <a:t>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smtClean="0"/>
              <a:t>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3784479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997587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smtClean="0"/>
              <a:t>Click icon to add picture</a:t>
            </a:r>
            <a:endParaRPr lang="en-US" noProof="0" dirty="0"/>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smtClean="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smtClean="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smtClean="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smtClean="0"/>
              <a:t>Edit Master text styles</a:t>
            </a:r>
          </a:p>
          <a:p>
            <a:pPr lvl="1"/>
            <a:r>
              <a:rPr lang="en-US" noProof="0" smtClean="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smtClean="0"/>
              <a:t>Edit Master text styles</a:t>
            </a:r>
          </a:p>
          <a:p>
            <a:pPr lvl="1"/>
            <a:r>
              <a:rPr lang="en-US" noProof="0" smtClean="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smtClean="0"/>
              <a:t>Edit Master text styles</a:t>
            </a:r>
          </a:p>
          <a:p>
            <a:pPr lvl="1"/>
            <a:r>
              <a:rPr lang="en-US" noProof="0" smtClean="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smtClean="0"/>
              <a:t>Edit Master text styles</a:t>
            </a:r>
          </a:p>
          <a:p>
            <a:pPr lvl="1"/>
            <a:r>
              <a:rPr lang="en-US" noProof="0" smtClean="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68002323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276590878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67147461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smtClean="0"/>
              <a:t>Click icon to add picture</a:t>
            </a:r>
            <a:endParaRPr lang="en-US" noProof="0" dirty="0"/>
          </a:p>
        </p:txBody>
      </p:sp>
    </p:spTree>
    <p:extLst>
      <p:ext uri="{BB962C8B-B14F-4D97-AF65-F5344CB8AC3E}">
        <p14:creationId xmlns:p14="http://schemas.microsoft.com/office/powerpoint/2010/main" val="1493620076"/>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06474638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smtClean="0"/>
              <a:t>Click icon to add picture</a:t>
            </a:r>
            <a:endParaRPr lang="en-US" noProof="0" dirty="0"/>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364155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p:txBody>
      </p:sp>
      <p:grpSp>
        <p:nvGrpSpPr>
          <p:cNvPr id="22" name="Group 21"/>
          <p:cNvGrpSpPr>
            <a:grpSpLocks noChangeAspect="1"/>
          </p:cNvGrpSpPr>
          <p:nvPr userDrawn="1"/>
        </p:nvGrpSpPr>
        <p:grpSpPr>
          <a:xfrm>
            <a:off x="475200" y="540395"/>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smtClean="0"/>
              <a:t>Click icon to add picture</a:t>
            </a:r>
            <a:endParaRPr lang="en-US" noProof="0" dirty="0"/>
          </a:p>
        </p:txBody>
      </p:sp>
    </p:spTree>
    <p:extLst>
      <p:ext uri="{BB962C8B-B14F-4D97-AF65-F5344CB8AC3E}">
        <p14:creationId xmlns:p14="http://schemas.microsoft.com/office/powerpoint/2010/main" val="10207355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3599751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58037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72872030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283878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256782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0692259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112201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018204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35141888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0285662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852060555"/>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4306354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0992435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18071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241460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40418796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9698855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3601575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114071073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4197085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983425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94807139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641580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3108127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045405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2798657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559698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2" name="Title 1"/>
          <p:cNvSpPr>
            <a:spLocks noGrp="1"/>
          </p:cNvSpPr>
          <p:nvPr>
            <p:ph type="title"/>
          </p:nvPr>
        </p:nvSpPr>
        <p:spPr/>
        <p:txBody>
          <a:bodyPr/>
          <a:lstStyle/>
          <a:p>
            <a:r>
              <a:rPr lang="en-US" smtClean="0"/>
              <a:t>Click to edit Master title style</a:t>
            </a:r>
            <a:endParaRPr lang="es-VE"/>
          </a:p>
        </p:txBody>
      </p:sp>
    </p:spTree>
    <p:extLst>
      <p:ext uri="{BB962C8B-B14F-4D97-AF65-F5344CB8AC3E}">
        <p14:creationId xmlns:p14="http://schemas.microsoft.com/office/powerpoint/2010/main" val="30110304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26548300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7794573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62382920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739644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3494074181"/>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5593010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4179246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16953492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3508476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977395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1996032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3856139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299725520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0531510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9908388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98472808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100614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1422138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72728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9081715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6341116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303035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9936349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6957705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615924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64161950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625353380"/>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6562582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smtClean="0"/>
              <a:t>Edit Master text styles</a:t>
            </a:r>
            <a:endParaRPr lang="en-US" noProof="0" dirty="0"/>
          </a:p>
        </p:txBody>
      </p:sp>
      <p:grpSp>
        <p:nvGrpSpPr>
          <p:cNvPr id="22" name="Group 21"/>
          <p:cNvGrpSpPr>
            <a:grpSpLocks noChangeAspect="1"/>
          </p:cNvGrpSpPr>
          <p:nvPr userDrawn="1"/>
        </p:nvGrpSpPr>
        <p:grpSpPr>
          <a:xfrm>
            <a:off x="475200" y="540395"/>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137986577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p:txBody>
      </p:sp>
      <p:grpSp>
        <p:nvGrpSpPr>
          <p:cNvPr id="22" name="Group 21"/>
          <p:cNvGrpSpPr>
            <a:grpSpLocks noChangeAspect="1"/>
          </p:cNvGrpSpPr>
          <p:nvPr/>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smtClean="0"/>
              <a:t>Click icon to add picture</a:t>
            </a:r>
            <a:endParaRPr lang="en-US" noProof="0" dirty="0"/>
          </a:p>
        </p:txBody>
      </p:sp>
      <p:grpSp>
        <p:nvGrpSpPr>
          <p:cNvPr id="16" name="Group 15"/>
          <p:cNvGrpSpPr>
            <a:grpSpLocks noChangeAspect="1"/>
          </p:cNvGrpSpPr>
          <p:nvPr userDrawn="1"/>
        </p:nvGrpSpPr>
        <p:grpSpPr>
          <a:xfrm>
            <a:off x="475200" y="540395"/>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42349846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smtClean="0"/>
              <a:t>Click icon to add picture</a:t>
            </a:r>
            <a:endParaRPr lang="en-US" noProof="0" dirty="0"/>
          </a:p>
        </p:txBody>
      </p:sp>
    </p:spTree>
    <p:extLst>
      <p:ext uri="{BB962C8B-B14F-4D97-AF65-F5344CB8AC3E}">
        <p14:creationId xmlns:p14="http://schemas.microsoft.com/office/powerpoint/2010/main" val="661053577"/>
      </p:ext>
    </p:extLst>
  </p:cSld>
  <p:clrMapOvr>
    <a:masterClrMapping/>
  </p:clrMapOvr>
  <p:transition>
    <p:fade/>
  </p:transition>
  <p:hf hdr="0" dt="0"/>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smtClean="0"/>
              <a:t>Click to edit Master subtitle style</a:t>
            </a:r>
            <a:endParaRPr lang="en-US" noProof="0" dirty="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p:txBody>
      </p:sp>
      <p:grpSp>
        <p:nvGrpSpPr>
          <p:cNvPr id="16" name="Group 15"/>
          <p:cNvGrpSpPr>
            <a:grpSpLocks noChangeAspect="1"/>
          </p:cNvGrpSpPr>
          <p:nvPr/>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479952507"/>
      </p:ext>
    </p:extLst>
  </p:cSld>
  <p:clrMapOvr>
    <a:overrideClrMapping bg1="lt1" tx1="dk1" bg2="lt2" tx2="dk2" accent1="accent1" accent2="accent2" accent3="accent3" accent4="accent4" accent5="accent5" accent6="accent6" hlink="hlink" folHlink="folHlink"/>
  </p:clrMapOvr>
  <p:transition>
    <p:fade/>
  </p:transition>
  <p:hf hdr="0" dt="0"/>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smtClean="0"/>
              <a:t>Click to edit Master subtitle style</a:t>
            </a:r>
            <a:endParaRPr lang="en-US" noProof="0" dirty="0"/>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p:txBody>
      </p:sp>
      <p:grpSp>
        <p:nvGrpSpPr>
          <p:cNvPr id="16" name="Group 15"/>
          <p:cNvGrpSpPr>
            <a:grpSpLocks noChangeAspect="1"/>
          </p:cNvGrpSpPr>
          <p:nvPr/>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123446904"/>
      </p:ext>
    </p:extLst>
  </p:cSld>
  <p:clrMapOvr>
    <a:masterClrMapping/>
  </p:clrMapOvr>
  <p:transition>
    <p:fade/>
  </p:transition>
  <p:hf hdr="0" dt="0"/>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88930674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1039993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3398290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21931775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262524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50446521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68582058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smtClean="0"/>
              <a:t>Click icon to add picture</a:t>
            </a:r>
            <a:endParaRPr lang="en-US" noProof="0" dirty="0"/>
          </a:p>
        </p:txBody>
      </p:sp>
    </p:spTree>
    <p:extLst>
      <p:ext uri="{BB962C8B-B14F-4D97-AF65-F5344CB8AC3E}">
        <p14:creationId xmlns:p14="http://schemas.microsoft.com/office/powerpoint/2010/main" val="43092781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3866827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smtClean="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0789490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smtClean="0"/>
              <a:t>Edit Master text styles</a:t>
            </a:r>
          </a:p>
        </p:txBody>
      </p:sp>
    </p:spTree>
    <p:extLst>
      <p:ext uri="{BB962C8B-B14F-4D97-AF65-F5344CB8AC3E}">
        <p14:creationId xmlns:p14="http://schemas.microsoft.com/office/powerpoint/2010/main" val="168679505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61471338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smtClean="0"/>
              <a:t>Edit Master text styles</a:t>
            </a:r>
          </a:p>
        </p:txBody>
      </p:sp>
    </p:spTree>
    <p:extLst>
      <p:ext uri="{BB962C8B-B14F-4D97-AF65-F5344CB8AC3E}">
        <p14:creationId xmlns:p14="http://schemas.microsoft.com/office/powerpoint/2010/main" val="65247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smtClean="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smtClean="0"/>
              <a:t>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smtClean="0"/>
              <a:t>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38357076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smtClean="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smtClean="0"/>
              <a:t>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smtClean="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smtClean="0"/>
              <a:t>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smtClean="0"/>
              <a:t>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79869886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smtClean="0"/>
              <a:t>Click icon to add chart</a:t>
            </a:r>
            <a:endParaRPr lang="en-US" noProof="0" dirty="0"/>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smtClean="0"/>
              <a:t>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smtClean="0"/>
              <a:t>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71301901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smtClean="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smtClean="0"/>
              <a:t>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smtClean="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smtClean="0"/>
              <a:t>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smtClean="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smtClean="0"/>
              <a:t>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smtClean="0"/>
              <a:t>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25035221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56374213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smtClean="0"/>
              <a:t>Click icon to add picture</a:t>
            </a:r>
            <a:endParaRPr lang="en-US" noProof="0" dirty="0"/>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smtClean="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smtClean="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smtClean="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smtClean="0"/>
              <a:t>Edit Master text styles</a:t>
            </a:r>
          </a:p>
          <a:p>
            <a:pPr lvl="1"/>
            <a:r>
              <a:rPr lang="en-US" noProof="0" smtClean="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smtClean="0"/>
              <a:t>Edit Master text styles</a:t>
            </a:r>
          </a:p>
          <a:p>
            <a:pPr lvl="1"/>
            <a:r>
              <a:rPr lang="en-US" noProof="0" smtClean="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smtClean="0"/>
              <a:t>Edit Master text styles</a:t>
            </a:r>
          </a:p>
          <a:p>
            <a:pPr lvl="1"/>
            <a:r>
              <a:rPr lang="en-US" noProof="0" smtClean="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smtClean="0"/>
              <a:t>Edit Master text styles</a:t>
            </a:r>
          </a:p>
          <a:p>
            <a:pPr lvl="1"/>
            <a:r>
              <a:rPr lang="en-US" noProof="0" smtClean="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7500937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7142975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29961671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smtClean="0"/>
              <a:t>Click icon to add picture</a:t>
            </a:r>
            <a:endParaRPr lang="en-US" noProof="0" dirty="0"/>
          </a:p>
        </p:txBody>
      </p:sp>
    </p:spTree>
    <p:extLst>
      <p:ext uri="{BB962C8B-B14F-4D97-AF65-F5344CB8AC3E}">
        <p14:creationId xmlns:p14="http://schemas.microsoft.com/office/powerpoint/2010/main" val="864781600"/>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9872347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smtClean="0"/>
              <a:t>Click icon to add picture</a:t>
            </a:r>
            <a:endParaRPr lang="en-US" noProof="0" dirty="0"/>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5491560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121644955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3656284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13421878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9016214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7619453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smtClean="0"/>
              <a:t>Click icon to add picture</a:t>
            </a:r>
            <a:endParaRPr lang="en-US" noProof="0" dirty="0"/>
          </a:p>
        </p:txBody>
      </p:sp>
    </p:spTree>
    <p:extLst>
      <p:ext uri="{BB962C8B-B14F-4D97-AF65-F5344CB8AC3E}">
        <p14:creationId xmlns:p14="http://schemas.microsoft.com/office/powerpoint/2010/main" val="16922371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4717578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smtClean="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7983038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smtClean="0"/>
              <a:t>Edit Master text styles</a:t>
            </a:r>
          </a:p>
        </p:txBody>
      </p:sp>
    </p:spTree>
    <p:extLst>
      <p:ext uri="{BB962C8B-B14F-4D97-AF65-F5344CB8AC3E}">
        <p14:creationId xmlns:p14="http://schemas.microsoft.com/office/powerpoint/2010/main" val="309082628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 Target="../slides/slide3.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oleObject" Target="../embeddings/oleObject2.bin"/><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ags" Target="../tags/tag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 Target="../slides/slide5.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emf"/><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oleObject" Target="../embeddings/oleObject2.bin"/><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tags" Target="../tags/tag3.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vmlDrawing" Target="../drawings/vmlDrawing3.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image" Target="../media/image1.emf"/><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oleObject" Target="../embeddings/oleObject2.bin"/><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ags" Target="../tags/tag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vmlDrawing" Target="../drawings/vmlDrawing4.v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heme" Target="../theme/theme4.xml"/><Relationship Id="rId27" Type="http://schemas.openxmlformats.org/officeDocument/2006/relationships/slide" Target="../slides/slide1.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5.xml"/><Relationship Id="rId3" Type="http://schemas.openxmlformats.org/officeDocument/2006/relationships/slideLayout" Target="../slideLayouts/slideLayout68.xml"/><Relationship Id="rId7" Type="http://schemas.openxmlformats.org/officeDocument/2006/relationships/vmlDrawing" Target="../drawings/vmlDrawing5.v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5.xml"/><Relationship Id="rId11" Type="http://schemas.openxmlformats.org/officeDocument/2006/relationships/slide" Target="../slides/slide1.xml"/><Relationship Id="rId5" Type="http://schemas.openxmlformats.org/officeDocument/2006/relationships/slideLayout" Target="../slideLayouts/slideLayout70.xml"/><Relationship Id="rId10" Type="http://schemas.openxmlformats.org/officeDocument/2006/relationships/image" Target="../media/image1.emf"/><Relationship Id="rId4" Type="http://schemas.openxmlformats.org/officeDocument/2006/relationships/slideLayout" Target="../slideLayouts/slideLayout69.xml"/><Relationship Id="rId9" Type="http://schemas.openxmlformats.org/officeDocument/2006/relationships/oleObject" Target="../embeddings/oleObject3.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 Target="../slides/slide3.xml"/><Relationship Id="rId3" Type="http://schemas.openxmlformats.org/officeDocument/2006/relationships/slideLayout" Target="../slideLayouts/slideLayout73.xml"/><Relationship Id="rId21" Type="http://schemas.openxmlformats.org/officeDocument/2006/relationships/theme" Target="../theme/theme6.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image" Target="../media/image1.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oleObject" Target="../embeddings/oleObject4.bin"/><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tags" Target="../tags/tag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vmlDrawing" Target="../drawings/vmlDrawing6.v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 Target="../slides/slide5.xml"/><Relationship Id="rId3" Type="http://schemas.openxmlformats.org/officeDocument/2006/relationships/slideLayout" Target="../slideLayouts/slideLayout93.xml"/><Relationship Id="rId21" Type="http://schemas.openxmlformats.org/officeDocument/2006/relationships/theme" Target="../theme/theme7.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image" Target="../media/image1.emf"/><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oleObject" Target="../embeddings/oleObject4.bin"/><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ags" Target="../tags/tag7.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vmlDrawing" Target="../drawings/vmlDrawing7.v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image" Target="../media/image1.emf"/><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oleObject" Target="../embeddings/oleObject4.bin"/><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tags" Target="../tags/tag8.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vmlDrawing" Target="../drawings/vmlDrawing8.v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theme" Target="../theme/theme8.xml"/><Relationship Id="rId27" Type="http://schemas.openxmlformats.org/officeDocument/2006/relationships/slide" Target="../slides/slid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7"/>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322" name="think-cell Slide" r:id="rId8" imgW="270" imgH="270" progId="TCLayout.ActiveDocument.1">
                  <p:embed/>
                </p:oleObj>
              </mc:Choice>
              <mc:Fallback>
                <p:oleObj name="think-cell Slide" r:id="rId8" imgW="270" imgH="270" progId="TCLayout.ActiveDocument.1">
                  <p:embed/>
                  <p:pic>
                    <p:nvPicPr>
                      <p:cNvPr id="4" name="Object 3" hidden="1"/>
                      <p:cNvPicPr/>
                      <p:nvPr/>
                    </p:nvPicPr>
                    <p:blipFill>
                      <a:blip r:embed="rId9"/>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2016 </a:t>
            </a:r>
            <a:r>
              <a:rPr lang="fr-FR" sz="650" noProof="0" dirty="0" err="1">
                <a:solidFill>
                  <a:schemeClr val="tx1"/>
                </a:solidFill>
              </a:rPr>
              <a:t>ZAO</a:t>
            </a:r>
            <a:r>
              <a:rPr lang="fr-FR" sz="650" noProof="0" dirty="0">
                <a:solidFill>
                  <a:schemeClr val="tx1"/>
                </a:solidFill>
              </a:rPr>
              <a:t> Deloitte &amp; Touche CIS</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2634873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88">
          <p15:clr>
            <a:srgbClr val="A4A3A4"/>
          </p15:clr>
        </p15:guide>
        <p15:guide id="2" orient="horz" pos="2160">
          <p15:clr>
            <a:srgbClr val="A4A3A4"/>
          </p15:clr>
        </p15:guide>
        <p15:guide id="3" orient="horz" pos="3968">
          <p15:clr>
            <a:srgbClr val="A4A3A4"/>
          </p15:clr>
        </p15:guide>
        <p15:guide id="4" pos="296">
          <p15:clr>
            <a:srgbClr val="A4A3A4"/>
          </p15:clr>
        </p15:guide>
        <p15:guide id="5" pos="7397">
          <p15:clr>
            <a:srgbClr val="A4A3A4"/>
          </p15:clr>
        </p15:guide>
        <p15:guide id="6" orient="horz" pos="1071">
          <p15:clr>
            <a:srgbClr val="A4A3A4"/>
          </p15:clr>
        </p15:guide>
        <p15:guide id="7" orient="horz" pos="245">
          <p15:clr>
            <a:srgbClr val="A4A3A4"/>
          </p15:clr>
        </p15:guide>
        <p15:guide id="8" orient="horz" pos="4081">
          <p15:clr>
            <a:srgbClr val="A4A3A4"/>
          </p15:clr>
        </p15:guide>
        <p15:guide id="9" pos="4979">
          <p15:clr>
            <a:srgbClr val="A4A3A4"/>
          </p15:clr>
        </p15:guide>
        <p15:guide id="10" pos="1368">
          <p15:clr>
            <a:srgbClr val="A4A3A4"/>
          </p15:clr>
        </p15:guide>
        <p15:guide id="11" pos="1476">
          <p15:clr>
            <a:srgbClr val="A4A3A4"/>
          </p15:clr>
        </p15:guide>
        <p15:guide id="12" pos="2568">
          <p15:clr>
            <a:srgbClr val="A4A3A4"/>
          </p15:clr>
        </p15:guide>
        <p15:guide id="13" pos="2680">
          <p15:clr>
            <a:srgbClr val="A4A3A4"/>
          </p15:clr>
        </p15:guide>
        <p15:guide id="15" pos="3772">
          <p15:clr>
            <a:srgbClr val="A4A3A4"/>
          </p15:clr>
        </p15:guide>
        <p15:guide id="16" pos="3884">
          <p15:clr>
            <a:srgbClr val="A4A3A4"/>
          </p15:clr>
        </p15:guide>
        <p15:guide id="17" pos="3828">
          <p15:clr>
            <a:srgbClr val="A4A3A4"/>
          </p15:clr>
        </p15:guide>
        <p15:guide id="18" pos="6189">
          <p15:clr>
            <a:srgbClr val="A4A3A4"/>
          </p15:clr>
        </p15:guide>
        <p15:guide id="19" orient="horz" pos="1049">
          <p15:clr>
            <a:srgbClr val="A4A3A4"/>
          </p15:clr>
        </p15:guide>
        <p15:guide id="20" orient="horz" pos="641">
          <p15:clr>
            <a:srgbClr val="A4A3A4"/>
          </p15:clr>
        </p15:guide>
        <p15:guide id="21" orient="horz" pos="288">
          <p15:clr>
            <a:srgbClr val="A4A3A4"/>
          </p15:clr>
        </p15:guide>
        <p15:guide id="22" pos="629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352"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 </a:t>
            </a:r>
            <a:r>
              <a:rPr lang="fr-FR" sz="650" noProof="0" dirty="0">
                <a:solidFill>
                  <a:schemeClr val="tx1"/>
                </a:solidFill>
              </a:rPr>
              <a:t>Deloitte 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 </a:t>
            </a:r>
            <a:r>
              <a:rPr lang="fr-FR" sz="65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noProof="0" dirty="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48</a:t>
            </a:r>
            <a:endParaRPr lang="en-US" sz="1100" noProof="0" dirty="0">
              <a:solidFill>
                <a:schemeClr val="accent6"/>
              </a:solidFill>
            </a:endParaRPr>
          </a:p>
        </p:txBody>
      </p:sp>
      <p:sp>
        <p:nvSpPr>
          <p:cNvPr id="9" name="Freeform 314">
            <a:hlinkClick r:id="rId26"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7106523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3371"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 </a:t>
            </a:r>
            <a:r>
              <a:rPr lang="fr-FR" sz="650" noProof="0" dirty="0">
                <a:solidFill>
                  <a:schemeClr val="tx1"/>
                </a:solidFill>
              </a:rPr>
              <a:t>Deloitte 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 </a:t>
            </a:r>
            <a:r>
              <a:rPr lang="fr-FR" sz="650" noProof="0" dirty="0" err="1" smtClean="0">
                <a:solidFill>
                  <a:schemeClr val="tx1"/>
                </a:solidFill>
              </a:rPr>
              <a:t>rights</a:t>
            </a:r>
            <a:r>
              <a:rPr lang="fr-FR" sz="650" noProof="0" dirty="0" smtClean="0">
                <a:solidFill>
                  <a:schemeClr val="tx1"/>
                </a:solidFill>
              </a:rPr>
              <a:t> </a:t>
            </a:r>
            <a:r>
              <a:rPr lang="fr-FR" sz="650" noProof="0" dirty="0" err="1" smtClean="0">
                <a:solidFill>
                  <a:schemeClr val="tx1"/>
                </a:solidFill>
              </a:rPr>
              <a:t>reserved</a:t>
            </a:r>
            <a:r>
              <a:rPr lang="fr-FR" sz="650" noProof="0" dirty="0" smtClean="0">
                <a:solidFill>
                  <a:schemeClr val="tx1"/>
                </a:solidFill>
              </a:rPr>
              <a:t>.</a:t>
            </a:r>
            <a:endParaRPr lang="fr-FR" sz="650" noProof="0" dirty="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10</a:t>
            </a:r>
            <a:endParaRPr lang="en-US" sz="1100" noProof="0" dirty="0">
              <a:solidFill>
                <a:schemeClr val="accent6"/>
              </a:solidFill>
            </a:endParaRPr>
          </a:p>
        </p:txBody>
      </p:sp>
      <p:sp>
        <p:nvSpPr>
          <p:cNvPr id="9" name="Freeform 314">
            <a:hlinkClick r:id="rId26"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47534016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4"/>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4398" name="think-cell Slide" r:id="rId25" imgW="270" imgH="270" progId="TCLayout.ActiveDocument.1">
                  <p:embed/>
                </p:oleObj>
              </mc:Choice>
              <mc:Fallback>
                <p:oleObj name="think-cell Slide" r:id="rId25" imgW="270" imgH="270" progId="TCLayout.ActiveDocument.1">
                  <p:embed/>
                  <p:pic>
                    <p:nvPicPr>
                      <p:cNvPr id="4" name="Object 3" hidden="1"/>
                      <p:cNvPicPr/>
                      <p:nvPr/>
                    </p:nvPicPr>
                    <p:blipFill>
                      <a:blip r:embed="rId26"/>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a:t>
            </a:r>
            <a:r>
              <a:rPr lang="fr-FR" sz="650" baseline="0" noProof="0" dirty="0" smtClean="0">
                <a:solidFill>
                  <a:schemeClr val="tx1"/>
                </a:solidFill>
              </a:rPr>
              <a:t> </a:t>
            </a:r>
            <a:r>
              <a:rPr lang="fr-FR" sz="650" noProof="0" dirty="0" smtClean="0">
                <a:solidFill>
                  <a:schemeClr val="tx1"/>
                </a:solidFill>
              </a:rPr>
              <a:t>Deloitte </a:t>
            </a:r>
            <a:r>
              <a:rPr lang="fr-FR" sz="650" noProof="0" dirty="0">
                <a:solidFill>
                  <a:schemeClr val="tx1"/>
                </a:solidFill>
              </a:rPr>
              <a:t>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a:t>
            </a:r>
            <a:r>
              <a:rPr lang="fr-FR" sz="650" baseline="0" noProof="0" dirty="0" smtClean="0">
                <a:solidFill>
                  <a:schemeClr val="tx1"/>
                </a:solidFill>
              </a:rPr>
              <a:t> </a:t>
            </a:r>
            <a:r>
              <a:rPr lang="fr-FR" sz="650" baseline="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baseline="0" noProof="0" dirty="0" smtClean="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48</a:t>
            </a:r>
            <a:endParaRPr lang="en-US" sz="1100" noProof="0" dirty="0">
              <a:solidFill>
                <a:schemeClr val="accent6"/>
              </a:solidFill>
            </a:endParaRPr>
          </a:p>
        </p:txBody>
      </p:sp>
      <p:sp>
        <p:nvSpPr>
          <p:cNvPr id="9" name="Freeform 314">
            <a:hlinkClick r:id="rId27"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8095558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8"/>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5130" name="think-cell Slide" r:id="rId9" imgW="270" imgH="270" progId="TCLayout.ActiveDocument.1">
                  <p:embed/>
                </p:oleObj>
              </mc:Choice>
              <mc:Fallback>
                <p:oleObj name="think-cell Slide" r:id="rId9" imgW="270" imgH="270" progId="TCLayout.ActiveDocument.1">
                  <p:embed/>
                  <p:pic>
                    <p:nvPicPr>
                      <p:cNvPr id="4" name="Object 3" hidden="1"/>
                      <p:cNvPicPr/>
                      <p:nvPr/>
                    </p:nvPicPr>
                    <p:blipFill>
                      <a:blip r:embed="rId10"/>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Box 10"/>
          <p:cNvSpPr txBox="1"/>
          <p:nvPr/>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2016 </a:t>
            </a:r>
            <a:r>
              <a:rPr lang="fr-FR" sz="650" noProof="0" dirty="0" err="1">
                <a:solidFill>
                  <a:schemeClr val="tx1"/>
                </a:solidFill>
              </a:rPr>
              <a:t>ZAO</a:t>
            </a:r>
            <a:r>
              <a:rPr lang="fr-FR" sz="650" noProof="0" dirty="0">
                <a:solidFill>
                  <a:schemeClr val="tx1"/>
                </a:solidFill>
              </a:rPr>
              <a:t> Deloitte &amp; Touche CIS</a:t>
            </a:r>
          </a:p>
        </p:txBody>
      </p:sp>
      <p:sp>
        <p:nvSpPr>
          <p:cNvPr id="12" name="TextBox 11"/>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
        <p:nvSpPr>
          <p:cNvPr id="7" name="TextBox 6"/>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a:t>
            </a:r>
            <a:r>
              <a:rPr lang="fr-FR" sz="650" baseline="0" noProof="0" dirty="0" smtClean="0">
                <a:solidFill>
                  <a:schemeClr val="tx1"/>
                </a:solidFill>
              </a:rPr>
              <a:t> </a:t>
            </a:r>
            <a:r>
              <a:rPr lang="fr-FR" sz="650" noProof="0" dirty="0" smtClean="0">
                <a:solidFill>
                  <a:schemeClr val="tx1"/>
                </a:solidFill>
              </a:rPr>
              <a:t>Deloitte </a:t>
            </a:r>
            <a:r>
              <a:rPr lang="fr-FR" sz="650" noProof="0" dirty="0">
                <a:solidFill>
                  <a:schemeClr val="tx1"/>
                </a:solidFill>
              </a:rPr>
              <a:t>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a:t>
            </a:r>
            <a:r>
              <a:rPr lang="fr-FR" sz="650" baseline="0" noProof="0" dirty="0" smtClean="0">
                <a:solidFill>
                  <a:schemeClr val="tx1"/>
                </a:solidFill>
              </a:rPr>
              <a:t> </a:t>
            </a:r>
            <a:r>
              <a:rPr lang="fr-FR" sz="650" baseline="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baseline="0" noProof="0" dirty="0" smtClean="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9" name="TextBox 8"/>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48</a:t>
            </a:r>
            <a:endParaRPr lang="en-US" sz="1100" noProof="0" dirty="0">
              <a:solidFill>
                <a:schemeClr val="accent6"/>
              </a:solidFill>
            </a:endParaRPr>
          </a:p>
        </p:txBody>
      </p:sp>
      <p:sp>
        <p:nvSpPr>
          <p:cNvPr id="10" name="Freeform 314">
            <a:hlinkClick r:id="rId11"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50706007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88">
          <p15:clr>
            <a:srgbClr val="A4A3A4"/>
          </p15:clr>
        </p15:guide>
        <p15:guide id="2" orient="horz" pos="2160">
          <p15:clr>
            <a:srgbClr val="A4A3A4"/>
          </p15:clr>
        </p15:guide>
        <p15:guide id="3" orient="horz" pos="3968">
          <p15:clr>
            <a:srgbClr val="A4A3A4"/>
          </p15:clr>
        </p15:guide>
        <p15:guide id="4" pos="296">
          <p15:clr>
            <a:srgbClr val="A4A3A4"/>
          </p15:clr>
        </p15:guide>
        <p15:guide id="5" pos="7397">
          <p15:clr>
            <a:srgbClr val="A4A3A4"/>
          </p15:clr>
        </p15:guide>
        <p15:guide id="6" orient="horz" pos="1071">
          <p15:clr>
            <a:srgbClr val="A4A3A4"/>
          </p15:clr>
        </p15:guide>
        <p15:guide id="7" orient="horz" pos="245">
          <p15:clr>
            <a:srgbClr val="A4A3A4"/>
          </p15:clr>
        </p15:guide>
        <p15:guide id="8" orient="horz" pos="4081">
          <p15:clr>
            <a:srgbClr val="A4A3A4"/>
          </p15:clr>
        </p15:guide>
        <p15:guide id="9" pos="4979">
          <p15:clr>
            <a:srgbClr val="A4A3A4"/>
          </p15:clr>
        </p15:guide>
        <p15:guide id="10" pos="1368">
          <p15:clr>
            <a:srgbClr val="A4A3A4"/>
          </p15:clr>
        </p15:guide>
        <p15:guide id="11" pos="1476">
          <p15:clr>
            <a:srgbClr val="A4A3A4"/>
          </p15:clr>
        </p15:guide>
        <p15:guide id="12" pos="2568">
          <p15:clr>
            <a:srgbClr val="A4A3A4"/>
          </p15:clr>
        </p15:guide>
        <p15:guide id="13" pos="2680">
          <p15:clr>
            <a:srgbClr val="A4A3A4"/>
          </p15:clr>
        </p15:guide>
        <p15:guide id="15" pos="3772">
          <p15:clr>
            <a:srgbClr val="A4A3A4"/>
          </p15:clr>
        </p15:guide>
        <p15:guide id="16" pos="3884">
          <p15:clr>
            <a:srgbClr val="A4A3A4"/>
          </p15:clr>
        </p15:guide>
        <p15:guide id="17" pos="3828">
          <p15:clr>
            <a:srgbClr val="A4A3A4"/>
          </p15:clr>
        </p15:guide>
        <p15:guide id="18" pos="6189">
          <p15:clr>
            <a:srgbClr val="A4A3A4"/>
          </p15:clr>
        </p15:guide>
        <p15:guide id="19" orient="horz" pos="1049">
          <p15:clr>
            <a:srgbClr val="A4A3A4"/>
          </p15:clr>
        </p15:guide>
        <p15:guide id="20" orient="horz" pos="641">
          <p15:clr>
            <a:srgbClr val="A4A3A4"/>
          </p15:clr>
        </p15:guide>
        <p15:guide id="21" orient="horz" pos="288">
          <p15:clr>
            <a:srgbClr val="A4A3A4"/>
          </p15:clr>
        </p15:guide>
        <p15:guide id="22" pos="6298">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6154"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TextBox 10"/>
          <p:cNvSpPr txBox="1"/>
          <p:nvPr/>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 </a:t>
            </a:r>
            <a:r>
              <a:rPr lang="fr-FR" sz="650" noProof="0" dirty="0">
                <a:solidFill>
                  <a:schemeClr val="tx1"/>
                </a:solidFill>
              </a:rPr>
              <a:t>Deloitte 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 </a:t>
            </a:r>
            <a:r>
              <a:rPr lang="fr-FR" sz="65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noProof="0" dirty="0">
              <a:solidFill>
                <a:schemeClr val="tx1"/>
              </a:solidFill>
            </a:endParaRPr>
          </a:p>
        </p:txBody>
      </p:sp>
      <p:sp>
        <p:nvSpPr>
          <p:cNvPr id="8" name="Rectangle 7"/>
          <p:cNvSpPr/>
          <p:nvPr/>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52</a:t>
            </a:r>
            <a:endParaRPr lang="en-US" sz="1100" noProof="0" dirty="0">
              <a:solidFill>
                <a:schemeClr val="accent6"/>
              </a:solidFill>
            </a:endParaRPr>
          </a:p>
        </p:txBody>
      </p:sp>
      <p:sp>
        <p:nvSpPr>
          <p:cNvPr id="9" name="Freeform 314">
            <a:hlinkClick r:id="rId26" action="ppaction://hlinksldjump"/>
          </p:cNvPr>
          <p:cNvSpPr>
            <a:spLocks noChangeAspect="1" noEditPoints="1"/>
          </p:cNvSpPr>
          <p:nvPr/>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69600670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7178"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TextBox 10"/>
          <p:cNvSpPr txBox="1"/>
          <p:nvPr/>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 </a:t>
            </a:r>
            <a:r>
              <a:rPr lang="fr-FR" sz="650" noProof="0" dirty="0">
                <a:solidFill>
                  <a:schemeClr val="tx1"/>
                </a:solidFill>
              </a:rPr>
              <a:t>Deloitte 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 </a:t>
            </a:r>
            <a:r>
              <a:rPr lang="fr-FR" sz="650" noProof="0" dirty="0" err="1" smtClean="0">
                <a:solidFill>
                  <a:schemeClr val="tx1"/>
                </a:solidFill>
              </a:rPr>
              <a:t>rights</a:t>
            </a:r>
            <a:r>
              <a:rPr lang="fr-FR" sz="650" noProof="0" dirty="0" smtClean="0">
                <a:solidFill>
                  <a:schemeClr val="tx1"/>
                </a:solidFill>
              </a:rPr>
              <a:t> </a:t>
            </a:r>
            <a:r>
              <a:rPr lang="fr-FR" sz="650" noProof="0" dirty="0" err="1" smtClean="0">
                <a:solidFill>
                  <a:schemeClr val="tx1"/>
                </a:solidFill>
              </a:rPr>
              <a:t>reserved</a:t>
            </a:r>
            <a:r>
              <a:rPr lang="fr-FR" sz="650" noProof="0" dirty="0" smtClean="0">
                <a:solidFill>
                  <a:schemeClr val="tx1"/>
                </a:solidFill>
              </a:rPr>
              <a:t>.</a:t>
            </a:r>
            <a:endParaRPr lang="fr-FR" sz="650" noProof="0" dirty="0">
              <a:solidFill>
                <a:schemeClr val="tx1"/>
              </a:solidFill>
            </a:endParaRPr>
          </a:p>
        </p:txBody>
      </p:sp>
      <p:sp>
        <p:nvSpPr>
          <p:cNvPr id="8" name="Rectangle 7"/>
          <p:cNvSpPr/>
          <p:nvPr/>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10</a:t>
            </a:r>
            <a:endParaRPr lang="en-US" sz="1100" noProof="0" dirty="0">
              <a:solidFill>
                <a:schemeClr val="accent6"/>
              </a:solidFill>
            </a:endParaRPr>
          </a:p>
        </p:txBody>
      </p:sp>
      <p:sp>
        <p:nvSpPr>
          <p:cNvPr id="9" name="Freeform 314">
            <a:hlinkClick r:id="rId26" action="ppaction://hlinksldjump"/>
          </p:cNvPr>
          <p:cNvSpPr>
            <a:spLocks noChangeAspect="1" noEditPoints="1"/>
          </p:cNvSpPr>
          <p:nvPr/>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41423523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4"/>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8202" name="think-cell Slide" r:id="rId25" imgW="270" imgH="270" progId="TCLayout.ActiveDocument.1">
                  <p:embed/>
                </p:oleObj>
              </mc:Choice>
              <mc:Fallback>
                <p:oleObj name="think-cell Slide" r:id="rId25" imgW="270" imgH="270" progId="TCLayout.ActiveDocument.1">
                  <p:embed/>
                  <p:pic>
                    <p:nvPicPr>
                      <p:cNvPr id="4" name="Object 3" hidden="1"/>
                      <p:cNvPicPr/>
                      <p:nvPr/>
                    </p:nvPicPr>
                    <p:blipFill>
                      <a:blip r:embed="rId26"/>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TextBox 10"/>
          <p:cNvSpPr txBox="1"/>
          <p:nvPr/>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a:t>
            </a:r>
            <a:r>
              <a:rPr lang="fr-FR" sz="650" baseline="0" noProof="0" dirty="0" smtClean="0">
                <a:solidFill>
                  <a:schemeClr val="tx1"/>
                </a:solidFill>
              </a:rPr>
              <a:t> </a:t>
            </a:r>
            <a:r>
              <a:rPr lang="fr-FR" sz="650" noProof="0" dirty="0" smtClean="0">
                <a:solidFill>
                  <a:schemeClr val="tx1"/>
                </a:solidFill>
              </a:rPr>
              <a:t>Deloitte </a:t>
            </a:r>
            <a:r>
              <a:rPr lang="fr-FR" sz="650" noProof="0" dirty="0">
                <a:solidFill>
                  <a:schemeClr val="tx1"/>
                </a:solidFill>
              </a:rPr>
              <a:t>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a:t>
            </a:r>
            <a:r>
              <a:rPr lang="fr-FR" sz="650" baseline="0" noProof="0" dirty="0" smtClean="0">
                <a:solidFill>
                  <a:schemeClr val="tx1"/>
                </a:solidFill>
              </a:rPr>
              <a:t> </a:t>
            </a:r>
            <a:r>
              <a:rPr lang="fr-FR" sz="650" baseline="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baseline="0" noProof="0" dirty="0" smtClean="0">
              <a:solidFill>
                <a:schemeClr val="tx1"/>
              </a:solidFill>
            </a:endParaRPr>
          </a:p>
        </p:txBody>
      </p:sp>
      <p:sp>
        <p:nvSpPr>
          <p:cNvPr id="8" name="Rectangle 7"/>
          <p:cNvSpPr/>
          <p:nvPr/>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52</a:t>
            </a:r>
            <a:endParaRPr lang="en-US" sz="1100" noProof="0" dirty="0">
              <a:solidFill>
                <a:schemeClr val="accent6"/>
              </a:solidFill>
            </a:endParaRPr>
          </a:p>
        </p:txBody>
      </p:sp>
      <p:sp>
        <p:nvSpPr>
          <p:cNvPr id="9" name="Freeform 314">
            <a:hlinkClick r:id="rId27" action="ppaction://hlinksldjump"/>
          </p:cNvPr>
          <p:cNvSpPr>
            <a:spLocks noChangeAspect="1" noEditPoints="1"/>
          </p:cNvSpPr>
          <p:nvPr/>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24710120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0.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1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2.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1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3.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1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4.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2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2.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2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3.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2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4.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2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5.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26.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6.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2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7.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2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8.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9.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slide" Target="slide18.xml"/><Relationship Id="rId4" Type="http://schemas.openxmlformats.org/officeDocument/2006/relationships/slide" Target="slide29.xml"/></Relationships>
</file>

<file path=ppt/slides/_rels/slide3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0.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3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1.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3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2.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3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3.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4.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3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5.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36.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6.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3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7.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3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8.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3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9.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4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40.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4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41.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4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42.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4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eg"/><Relationship Id="rId7" Type="http://schemas.openxmlformats.org/officeDocument/2006/relationships/diagramColors" Target="../diagrams/colors1.xml"/><Relationship Id="rId12" Type="http://schemas.openxmlformats.org/officeDocument/2006/relationships/slide" Target="slide18.xml"/><Relationship Id="rId2" Type="http://schemas.openxmlformats.org/officeDocument/2006/relationships/notesSlide" Target="../notesSlides/notesSlide43.xml"/><Relationship Id="rId1" Type="http://schemas.openxmlformats.org/officeDocument/2006/relationships/slideLayout" Target="../slideLayouts/slideLayout70.xml"/><Relationship Id="rId6" Type="http://schemas.openxmlformats.org/officeDocument/2006/relationships/diagramQuickStyle" Target="../diagrams/quickStyle1.xml"/><Relationship Id="rId11" Type="http://schemas.openxmlformats.org/officeDocument/2006/relationships/slide" Target="slide29.xml"/><Relationship Id="rId5" Type="http://schemas.openxmlformats.org/officeDocument/2006/relationships/diagramLayout" Target="../diagrams/layout1.xml"/><Relationship Id="rId10" Type="http://schemas.openxmlformats.org/officeDocument/2006/relationships/slide" Target="slide16.xml"/><Relationship Id="rId4" Type="http://schemas.openxmlformats.org/officeDocument/2006/relationships/diagramData" Target="../diagrams/data1.xml"/><Relationship Id="rId9"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44.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4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45.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6.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47.xml.rels><?xml version="1.0" encoding="UTF-8" standalone="yes"?>
<Relationships xmlns="http://schemas.openxmlformats.org/package/2006/relationships"><Relationship Id="rId3" Type="http://schemas.openxmlformats.org/officeDocument/2006/relationships/hyperlink" Target="mailto:robmolina@deloitte.com" TargetMode="External"/><Relationship Id="rId7" Type="http://schemas.openxmlformats.org/officeDocument/2006/relationships/slide" Target="slide18.xml"/><Relationship Id="rId2" Type="http://schemas.openxmlformats.org/officeDocument/2006/relationships/notesSlide" Target="../notesSlides/notesSlide47.xml"/><Relationship Id="rId1" Type="http://schemas.openxmlformats.org/officeDocument/2006/relationships/slideLayout" Target="../slideLayouts/slideLayout70.xml"/><Relationship Id="rId6" Type="http://schemas.openxmlformats.org/officeDocument/2006/relationships/slide" Target="slide29.xml"/><Relationship Id="rId5" Type="http://schemas.openxmlformats.org/officeDocument/2006/relationships/slide" Target="slide16.xml"/><Relationship Id="rId4" Type="http://schemas.openxmlformats.org/officeDocument/2006/relationships/hyperlink" Target="mailto:manmartin@deloitte.com" TargetMode="External"/></Relationships>
</file>

<file path=ppt/slides/_rels/slide4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8.xml"/><Relationship Id="rId1" Type="http://schemas.openxmlformats.org/officeDocument/2006/relationships/slideLayout" Target="../slideLayouts/slideLayout66.xml"/><Relationship Id="rId4" Type="http://schemas.openxmlformats.org/officeDocument/2006/relationships/hyperlink" Target="http://www.deloitte.com/abou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slide" Target="slide18.xml"/><Relationship Id="rId5" Type="http://schemas.openxmlformats.org/officeDocument/2006/relationships/slide" Target="slide29.xml"/><Relationship Id="rId4" Type="http://schemas.openxmlformats.org/officeDocument/2006/relationships/slide" Target="slide16.xml"/></Relationships>
</file>

<file path=ppt/slides/_rels/slide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7.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8.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_rels/slide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9.xml"/><Relationship Id="rId1" Type="http://schemas.openxmlformats.org/officeDocument/2006/relationships/slideLayout" Target="../slideLayouts/slideLayout70.xml"/><Relationship Id="rId5" Type="http://schemas.openxmlformats.org/officeDocument/2006/relationships/slide" Target="slide18.xml"/><Relationship Id="rId4" Type="http://schemas.openxmlformats.org/officeDocument/2006/relationships/slide" Target="slide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5201" y="5329382"/>
            <a:ext cx="4761818" cy="1014339"/>
          </a:xfrm>
        </p:spPr>
        <p:txBody>
          <a:bodyPr/>
          <a:lstStyle/>
          <a:p>
            <a:r>
              <a:rPr lang="en-US" dirty="0" err="1" smtClean="0"/>
              <a:t>Propuesta</a:t>
            </a:r>
            <a:r>
              <a:rPr lang="en-US" dirty="0" smtClean="0"/>
              <a:t> de </a:t>
            </a:r>
            <a:r>
              <a:rPr lang="en-US" dirty="0" err="1" smtClean="0"/>
              <a:t>Consultoría</a:t>
            </a:r>
            <a:endParaRPr lang="en-US" dirty="0" smtClean="0"/>
          </a:p>
          <a:p>
            <a:r>
              <a:rPr lang="en-US" b="0" dirty="0" err="1" smtClean="0"/>
              <a:t>Implementación</a:t>
            </a:r>
            <a:r>
              <a:rPr lang="en-US" b="0" dirty="0" smtClean="0"/>
              <a:t> SAP Business </a:t>
            </a:r>
            <a:r>
              <a:rPr lang="en-US" b="0" dirty="0" smtClean="0"/>
              <a:t>One </a:t>
            </a:r>
          </a:p>
          <a:p>
            <a:pPr lvl="1"/>
            <a:r>
              <a:rPr lang="en-US" dirty="0" err="1" smtClean="0"/>
              <a:t>Industrias</a:t>
            </a:r>
            <a:r>
              <a:rPr lang="en-US" dirty="0" smtClean="0"/>
              <a:t> </a:t>
            </a:r>
            <a:r>
              <a:rPr lang="en-US" dirty="0" err="1" smtClean="0"/>
              <a:t>Veprocosm</a:t>
            </a:r>
            <a:r>
              <a:rPr lang="en-US" dirty="0" smtClean="0"/>
              <a:t> C.A. - </a:t>
            </a:r>
            <a:r>
              <a:rPr lang="en-US" dirty="0" err="1" smtClean="0"/>
              <a:t>Dismar</a:t>
            </a:r>
            <a:r>
              <a:rPr lang="en-US" dirty="0" smtClean="0"/>
              <a:t> Cosmetics, C.A.</a:t>
            </a:r>
            <a:endParaRPr lang="en-US" noProof="0" dirty="0"/>
          </a:p>
        </p:txBody>
      </p:sp>
      <p:sp>
        <p:nvSpPr>
          <p:cNvPr id="5" name="Text Placeholder 4"/>
          <p:cNvSpPr>
            <a:spLocks noGrp="1"/>
          </p:cNvSpPr>
          <p:nvPr>
            <p:ph type="body" sz="quarter" idx="10"/>
          </p:nvPr>
        </p:nvSpPr>
        <p:spPr/>
        <p:txBody>
          <a:bodyPr/>
          <a:lstStyle/>
          <a:p>
            <a:r>
              <a:rPr lang="en-US" dirty="0" err="1" smtClean="0"/>
              <a:t>Marzo</a:t>
            </a:r>
            <a:r>
              <a:rPr lang="en-US" dirty="0" smtClean="0"/>
              <a:t> </a:t>
            </a:r>
            <a:r>
              <a:rPr lang="en-US" noProof="0" dirty="0" smtClean="0"/>
              <a:t>2020</a:t>
            </a:r>
            <a:endParaRPr lang="en-US" noProof="0" dirty="0"/>
          </a:p>
        </p:txBody>
      </p:sp>
      <p:sp>
        <p:nvSpPr>
          <p:cNvPr id="10" name="Freeform 88">
            <a:hlinkClick r:id="" action="ppaction://hlinkshowjump?jump=nextslide"/>
          </p:cNvPr>
          <p:cNvSpPr>
            <a:spLocks noChangeAspect="1" noEditPoints="1"/>
          </p:cNvSpPr>
          <p:nvPr/>
        </p:nvSpPr>
        <p:spPr bwMode="auto">
          <a:xfrm>
            <a:off x="11379261" y="5920885"/>
            <a:ext cx="367041" cy="3670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A7A8AA"/>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2030" y="355583"/>
            <a:ext cx="2940201" cy="660434"/>
          </a:xfrm>
          <a:prstGeom prst="rect">
            <a:avLst/>
          </a:prstGeom>
        </p:spPr>
      </p:pic>
    </p:spTree>
    <p:extLst>
      <p:ext uri="{BB962C8B-B14F-4D97-AF65-F5344CB8AC3E}">
        <p14:creationId xmlns:p14="http://schemas.microsoft.com/office/powerpoint/2010/main" val="334640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s-VE" dirty="0" smtClean="0"/>
              <a:t>Roles del Equipo de Trabajo (Cliente)</a:t>
            </a:r>
            <a:endParaRPr lang="es-VE" dirty="0"/>
          </a:p>
        </p:txBody>
      </p:sp>
      <p:sp>
        <p:nvSpPr>
          <p:cNvPr id="3" name="Title 2"/>
          <p:cNvSpPr>
            <a:spLocks noGrp="1"/>
          </p:cNvSpPr>
          <p:nvPr>
            <p:ph type="title"/>
          </p:nvPr>
        </p:nvSpPr>
        <p:spPr/>
        <p:txBody>
          <a:bodyPr/>
          <a:lstStyle/>
          <a:p>
            <a:r>
              <a:rPr lang="es-VE" dirty="0">
                <a:effectLst>
                  <a:outerShdw blurRad="38100" dist="38100" dir="2700000" algn="tl">
                    <a:srgbClr val="000000">
                      <a:alpha val="43137"/>
                    </a:srgbClr>
                  </a:outerShdw>
                </a:effectLst>
              </a:rPr>
              <a:t>Equipo y Plan de Trabajo</a:t>
            </a:r>
          </a:p>
        </p:txBody>
      </p:sp>
      <p:graphicFrame>
        <p:nvGraphicFramePr>
          <p:cNvPr id="19" name="Group 287"/>
          <p:cNvGraphicFramePr>
            <a:graphicFrameLocks/>
          </p:cNvGraphicFramePr>
          <p:nvPr>
            <p:extLst/>
          </p:nvPr>
        </p:nvGraphicFramePr>
        <p:xfrm>
          <a:off x="469900" y="1008995"/>
          <a:ext cx="9638119" cy="5446719"/>
        </p:xfrm>
        <a:graphic>
          <a:graphicData uri="http://schemas.openxmlformats.org/drawingml/2006/table">
            <a:tbl>
              <a:tblPr/>
              <a:tblGrid>
                <a:gridCol w="1921490">
                  <a:extLst>
                    <a:ext uri="{9D8B030D-6E8A-4147-A177-3AD203B41FA5}">
                      <a16:colId xmlns:a16="http://schemas.microsoft.com/office/drawing/2014/main" val="20000"/>
                    </a:ext>
                  </a:extLst>
                </a:gridCol>
                <a:gridCol w="7716629">
                  <a:extLst>
                    <a:ext uri="{9D8B030D-6E8A-4147-A177-3AD203B41FA5}">
                      <a16:colId xmlns:a16="http://schemas.microsoft.com/office/drawing/2014/main" val="20001"/>
                    </a:ext>
                  </a:extLst>
                </a:gridCol>
              </a:tblGrid>
              <a:tr h="336047">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Roles</a:t>
                      </a:r>
                    </a:p>
                  </a:txBody>
                  <a:tcPr marL="100600" marR="100600" marT="103653" marB="103653" anchor="ctr"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Responsabilidades</a:t>
                      </a:r>
                    </a:p>
                  </a:txBody>
                  <a:tcPr marL="100600" marR="100600" marT="103653" marB="103653"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6603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Comité de Dirección</a:t>
                      </a:r>
                      <a:endParaRPr kumimoji="0" lang="es-VE" sz="1200" b="0" i="0" u="none" strike="noStrike" cap="none" normalizeH="0" baseline="0" noProof="0" dirty="0" smtClean="0">
                        <a:ln>
                          <a:noFill/>
                        </a:ln>
                        <a:solidFill>
                          <a:schemeClr val="tx1"/>
                        </a:solidFill>
                        <a:effectLst/>
                        <a:latin typeface="Arial" pitchFamily="34" charset="0"/>
                      </a:endParaRP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A4D400"/>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Reunirse periódicamente para revisar el progreso y ofrecer asesoría/perspectiva  al equipo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Comunicar la importancia del proyecto al resto de la organización y resolver conflictos y obstáculos que surjan</a:t>
                      </a:r>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a:noFill/>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4858">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Líder del Proyecto </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Valida y acuerda el plan detallado de trabajo propuesto por el Gerente de Proyecto de </a:t>
                      </a:r>
                      <a:r>
                        <a:rPr lang="es-VE" sz="1200" dirty="0" err="1" smtClean="0"/>
                        <a:t>Deloitte</a:t>
                      </a:r>
                      <a:r>
                        <a:rPr lang="es-VE" sz="1200" dirty="0" smtClean="0"/>
                        <a:t> y apegado a la propuesta. Hace cumplir los tiempos de atención al proyecto de todos los usuarios finales designados, como parte del proyecto y de acuerdo al plan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Obtiene y valida la información correspondiente a las cargas iníciales del sistema de acuerdo al tiempo, forma y consistencia de información indicadas por el consultor al inicio del proyecto. Además,</a:t>
                      </a:r>
                      <a:r>
                        <a:rPr lang="es-VE" sz="1200" baseline="0" dirty="0" smtClean="0"/>
                        <a:t> e</a:t>
                      </a:r>
                      <a:r>
                        <a:rPr lang="es-VE" sz="1200" dirty="0" smtClean="0"/>
                        <a:t>s el responsable de que los usuarios clave estén preparados con toda la información solicitada en las tareas indicadas</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Revisa, valida y firma el cumplimiento de cada etapa del proyecto en los tiempos indicados en el plan de trabajo. Notifica al Consultor de </a:t>
                      </a:r>
                      <a:r>
                        <a:rPr lang="es-VE" sz="1200" dirty="0" err="1" smtClean="0"/>
                        <a:t>Deloitte</a:t>
                      </a:r>
                      <a:r>
                        <a:rPr lang="es-VE" sz="1200" dirty="0" smtClean="0"/>
                        <a:t> y al Gerente de Proyecto de </a:t>
                      </a:r>
                      <a:r>
                        <a:rPr lang="es-VE" sz="1200" dirty="0" err="1" smtClean="0"/>
                        <a:t>Deloitte</a:t>
                      </a:r>
                      <a:r>
                        <a:rPr lang="es-VE" sz="1200" dirty="0" smtClean="0"/>
                        <a:t> sobre cualquier riesgo o desviación en el plan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Obtiene la firma de requerimientos de los usuarios clave de acuerdo al alcance de la propuesta. Prepara junto con los usuarios clave los casos de pruebas integrales. De igual forma,</a:t>
                      </a:r>
                      <a:r>
                        <a:rPr lang="es-VE" sz="1200" baseline="0" dirty="0" smtClean="0"/>
                        <a:t> o</a:t>
                      </a:r>
                      <a:r>
                        <a:rPr lang="es-VE" sz="1200" dirty="0" smtClean="0"/>
                        <a:t>btiene la firma de las pruebas del sistema con los usuarios de acuerdo a los requerimientos firmados. Asiste a las reuniones de avance que se definan en el plan de trabajo</a:t>
                      </a:r>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255">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Usuarios Clave</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A1DE"/>
                    </a:solidFill>
                  </a:tcPr>
                </a:tc>
                <a:tc>
                  <a:txBody>
                    <a:bodyPr/>
                    <a:lstStyle/>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t>Preparar la información correspondiente a las cargas de data maestra y saldos iniciales de sistema así como cualquier</a:t>
                      </a:r>
                      <a:r>
                        <a:rPr lang="es-VE" sz="1200" baseline="0" dirty="0" smtClean="0"/>
                        <a:t> otro dato necesario para la configuración de la base de datos, en los instrumentos de recolección de datos proporcionados por </a:t>
                      </a:r>
                      <a:r>
                        <a:rPr lang="es-VE" sz="1200" baseline="0" dirty="0" err="1" smtClean="0"/>
                        <a:t>Deloitte</a:t>
                      </a:r>
                      <a:endParaRPr lang="es-VE" sz="1200" baseline="0" dirty="0" smtClean="0"/>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t>Participar activamente en las sesiones</a:t>
                      </a:r>
                      <a:r>
                        <a:rPr lang="es-VE" sz="1200" baseline="0" dirty="0" smtClean="0"/>
                        <a:t> de levantamiento de información y de las pruebas integrales. Asistir a las capacitaciones y ser un ente multiplicador dentro de la organización del conocimiento adquirido</a:t>
                      </a: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6"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7"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3"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4"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6"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98722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sz="quarter" idx="10"/>
          </p:nvPr>
        </p:nvSpPr>
        <p:spPr>
          <a:xfrm>
            <a:off x="469901" y="1291665"/>
            <a:ext cx="9350550" cy="1096438"/>
          </a:xfrm>
        </p:spPr>
        <p:txBody>
          <a:bodyPr/>
          <a:lstStyle/>
          <a:p>
            <a:pPr eaLnBrk="0" hangingPunct="0">
              <a:spcAft>
                <a:spcPts val="300"/>
              </a:spcAft>
              <a:defRPr/>
            </a:pPr>
            <a:r>
              <a:rPr lang="en-US" sz="1400" dirty="0" smtClean="0"/>
              <a:t>A </a:t>
            </a:r>
            <a:r>
              <a:rPr lang="en-US" sz="1400" dirty="0" err="1" smtClean="0"/>
              <a:t>continuación</a:t>
            </a:r>
            <a:r>
              <a:rPr lang="en-US" sz="1400" dirty="0" smtClean="0"/>
              <a:t> se </a:t>
            </a:r>
            <a:r>
              <a:rPr lang="en-US" sz="1400" dirty="0" err="1" smtClean="0"/>
              <a:t>muestra</a:t>
            </a:r>
            <a:r>
              <a:rPr lang="en-US" sz="1400" dirty="0" smtClean="0"/>
              <a:t> el plan </a:t>
            </a:r>
            <a:r>
              <a:rPr lang="en-US" sz="1400" dirty="0" err="1" smtClean="0"/>
              <a:t>estimado</a:t>
            </a:r>
            <a:r>
              <a:rPr lang="en-US" sz="1400" dirty="0" smtClean="0"/>
              <a:t> para la </a:t>
            </a:r>
            <a:r>
              <a:rPr lang="en-US" sz="1400" b="1" dirty="0" err="1" smtClean="0"/>
              <a:t>etapa</a:t>
            </a:r>
            <a:r>
              <a:rPr lang="en-US" sz="1400" b="1" dirty="0" smtClean="0"/>
              <a:t> I</a:t>
            </a:r>
            <a:r>
              <a:rPr lang="en-US" sz="1400" dirty="0"/>
              <a:t> de la </a:t>
            </a:r>
            <a:r>
              <a:rPr lang="en-US" sz="1400" dirty="0" err="1"/>
              <a:t>Implementación</a:t>
            </a:r>
            <a:r>
              <a:rPr lang="en-US" sz="1400" dirty="0"/>
              <a:t> de SAP Business One </a:t>
            </a:r>
            <a:r>
              <a:rPr lang="en-US" sz="1400" dirty="0" err="1"/>
              <a:t>en</a:t>
            </a:r>
            <a:r>
              <a:rPr lang="en-US" sz="1400" dirty="0"/>
              <a:t> </a:t>
            </a:r>
            <a:r>
              <a:rPr lang="en-US" sz="1400" b="1" dirty="0" err="1"/>
              <a:t>Industrias</a:t>
            </a:r>
            <a:r>
              <a:rPr lang="en-US" sz="1400" b="1" dirty="0"/>
              <a:t> </a:t>
            </a:r>
            <a:r>
              <a:rPr lang="en-US" sz="1400" b="1" dirty="0" err="1"/>
              <a:t>Veprocosm</a:t>
            </a:r>
            <a:r>
              <a:rPr lang="en-US" sz="1400" b="1" dirty="0"/>
              <a:t> C.A. - </a:t>
            </a:r>
            <a:r>
              <a:rPr lang="en-US" sz="1400" b="1" dirty="0" err="1"/>
              <a:t>Dismar</a:t>
            </a:r>
            <a:r>
              <a:rPr lang="en-US" sz="1400" b="1" dirty="0"/>
              <a:t> Cosmetics, </a:t>
            </a:r>
            <a:r>
              <a:rPr lang="en-US" sz="1400" b="1" dirty="0" smtClean="0"/>
              <a:t>C.A.:</a:t>
            </a:r>
            <a:endParaRPr lang="en-US" sz="1400" dirty="0" smtClean="0">
              <a:solidFill>
                <a:schemeClr val="accent1"/>
              </a:solidFill>
            </a:endParaRP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Placeholder 3"/>
          <p:cNvSpPr>
            <a:spLocks noGrp="1"/>
          </p:cNvSpPr>
          <p:nvPr>
            <p:ph type="body" sz="quarter" idx="13"/>
          </p:nvPr>
        </p:nvSpPr>
        <p:spPr/>
        <p:txBody>
          <a:bodyPr/>
          <a:lstStyle/>
          <a:p>
            <a:r>
              <a:rPr lang="es-VE" dirty="0" smtClean="0"/>
              <a:t>Plan de Proyecto</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Equipo y Plan de Trabajo</a:t>
            </a:r>
            <a:endParaRPr lang="es-VE" dirty="0">
              <a:effectLst>
                <a:outerShdw blurRad="38100" dist="38100" dir="2700000" algn="tl">
                  <a:srgbClr val="000000">
                    <a:alpha val="43137"/>
                  </a:srgbClr>
                </a:outerShdw>
              </a:effectLst>
            </a:endParaRPr>
          </a:p>
        </p:txBody>
      </p:sp>
      <p:sp>
        <p:nvSpPr>
          <p:cNvPr id="5" name="TextBox 4"/>
          <p:cNvSpPr txBox="1"/>
          <p:nvPr/>
        </p:nvSpPr>
        <p:spPr>
          <a:xfrm>
            <a:off x="469901" y="5582134"/>
            <a:ext cx="8785654" cy="800219"/>
          </a:xfrm>
          <a:prstGeom prst="rect">
            <a:avLst/>
          </a:prstGeom>
          <a:noFill/>
        </p:spPr>
        <p:txBody>
          <a:bodyPr wrap="square" lIns="0" tIns="0" rIns="0" bIns="0" numCol="2" rtlCol="0">
            <a:spAutoFit/>
          </a:bodyPr>
          <a:lstStyle/>
          <a:p>
            <a:pPr marL="203200" indent="-203200">
              <a:spcBef>
                <a:spcPts val="600"/>
              </a:spcBef>
              <a:buSzPct val="100000"/>
              <a:buFont typeface="Arial"/>
              <a:buChar char="•"/>
            </a:pPr>
            <a:r>
              <a:rPr lang="es-VE" sz="1400" dirty="0" smtClean="0">
                <a:solidFill>
                  <a:srgbClr val="313131"/>
                </a:solidFill>
              </a:rPr>
              <a:t>Preparación Inicial: 1 semana</a:t>
            </a:r>
          </a:p>
          <a:p>
            <a:pPr marL="203200" indent="-203200">
              <a:spcBef>
                <a:spcPts val="600"/>
              </a:spcBef>
              <a:buSzPct val="100000"/>
              <a:buFont typeface="Arial"/>
              <a:buChar char="•"/>
            </a:pPr>
            <a:r>
              <a:rPr lang="es-VE" sz="1400" dirty="0" smtClean="0">
                <a:solidFill>
                  <a:srgbClr val="313131"/>
                </a:solidFill>
              </a:rPr>
              <a:t>Business </a:t>
            </a:r>
            <a:r>
              <a:rPr lang="es-VE" sz="1400" dirty="0" err="1" smtClean="0">
                <a:solidFill>
                  <a:srgbClr val="313131"/>
                </a:solidFill>
              </a:rPr>
              <a:t>Blueprint</a:t>
            </a:r>
            <a:r>
              <a:rPr lang="es-VE" sz="1400" dirty="0" smtClean="0">
                <a:solidFill>
                  <a:srgbClr val="313131"/>
                </a:solidFill>
              </a:rPr>
              <a:t>: </a:t>
            </a:r>
            <a:r>
              <a:rPr lang="es-VE" sz="1400" dirty="0" smtClean="0">
                <a:solidFill>
                  <a:srgbClr val="313131"/>
                </a:solidFill>
              </a:rPr>
              <a:t>1 semana</a:t>
            </a:r>
            <a:endParaRPr lang="es-VE" sz="1400" dirty="0" smtClean="0">
              <a:solidFill>
                <a:srgbClr val="313131"/>
              </a:solidFill>
            </a:endParaRPr>
          </a:p>
          <a:p>
            <a:pPr marL="203200" indent="-203200">
              <a:spcBef>
                <a:spcPts val="600"/>
              </a:spcBef>
              <a:buSzPct val="100000"/>
              <a:buFont typeface="Arial"/>
              <a:buChar char="•"/>
            </a:pPr>
            <a:r>
              <a:rPr lang="es-VE" sz="1400" dirty="0" smtClean="0">
                <a:solidFill>
                  <a:srgbClr val="313131"/>
                </a:solidFill>
              </a:rPr>
              <a:t>Realización: </a:t>
            </a:r>
            <a:r>
              <a:rPr lang="es-VE" sz="1400" dirty="0">
                <a:solidFill>
                  <a:srgbClr val="313131"/>
                </a:solidFill>
              </a:rPr>
              <a:t>4</a:t>
            </a:r>
            <a:r>
              <a:rPr lang="es-VE" sz="1400" dirty="0" smtClean="0">
                <a:solidFill>
                  <a:srgbClr val="313131"/>
                </a:solidFill>
              </a:rPr>
              <a:t> </a:t>
            </a:r>
            <a:r>
              <a:rPr lang="es-VE" sz="1400" dirty="0" smtClean="0">
                <a:solidFill>
                  <a:srgbClr val="313131"/>
                </a:solidFill>
              </a:rPr>
              <a:t>semanas</a:t>
            </a:r>
          </a:p>
          <a:p>
            <a:pPr marL="203200" indent="-203200">
              <a:spcBef>
                <a:spcPts val="600"/>
              </a:spcBef>
              <a:buSzPct val="100000"/>
              <a:buFont typeface="Arial"/>
              <a:buChar char="•"/>
            </a:pPr>
            <a:r>
              <a:rPr lang="es-VE" sz="1400" dirty="0" smtClean="0">
                <a:solidFill>
                  <a:srgbClr val="313131"/>
                </a:solidFill>
              </a:rPr>
              <a:t>Preparación final: </a:t>
            </a:r>
            <a:r>
              <a:rPr lang="es-VE" sz="1400" dirty="0">
                <a:solidFill>
                  <a:srgbClr val="313131"/>
                </a:solidFill>
              </a:rPr>
              <a:t>3</a:t>
            </a:r>
            <a:r>
              <a:rPr lang="es-VE" sz="1400" dirty="0" smtClean="0">
                <a:solidFill>
                  <a:srgbClr val="313131"/>
                </a:solidFill>
              </a:rPr>
              <a:t> semanas</a:t>
            </a:r>
          </a:p>
          <a:p>
            <a:pPr marL="203200" indent="-203200">
              <a:spcBef>
                <a:spcPts val="600"/>
              </a:spcBef>
              <a:buSzPct val="100000"/>
              <a:buFont typeface="Arial"/>
              <a:buChar char="•"/>
            </a:pPr>
            <a:r>
              <a:rPr lang="es-VE" sz="1400" dirty="0" err="1" smtClean="0">
                <a:solidFill>
                  <a:srgbClr val="313131"/>
                </a:solidFill>
              </a:rPr>
              <a:t>GoLive</a:t>
            </a:r>
            <a:r>
              <a:rPr lang="es-VE" sz="1400" dirty="0" smtClean="0">
                <a:solidFill>
                  <a:srgbClr val="313131"/>
                </a:solidFill>
              </a:rPr>
              <a:t> y Soporte: </a:t>
            </a:r>
            <a:r>
              <a:rPr lang="es-VE" sz="1400" dirty="0" smtClean="0">
                <a:solidFill>
                  <a:srgbClr val="313131"/>
                </a:solidFill>
              </a:rPr>
              <a:t>1 semana</a:t>
            </a:r>
            <a:endParaRPr lang="es-VE" sz="1400" dirty="0" smtClean="0">
              <a:solidFill>
                <a:srgbClr val="313131"/>
              </a:solidFill>
            </a:endParaRPr>
          </a:p>
          <a:p>
            <a:pPr marL="203200" indent="-203200">
              <a:spcBef>
                <a:spcPts val="600"/>
              </a:spcBef>
              <a:buSzPct val="100000"/>
              <a:buFont typeface="Arial"/>
              <a:buChar char="•"/>
            </a:pPr>
            <a:r>
              <a:rPr lang="es-VE" sz="1400" dirty="0" smtClean="0">
                <a:solidFill>
                  <a:srgbClr val="313131"/>
                </a:solidFill>
              </a:rPr>
              <a:t>Total: </a:t>
            </a:r>
            <a:r>
              <a:rPr lang="es-VE" sz="1400" b="1" dirty="0" smtClean="0">
                <a:solidFill>
                  <a:srgbClr val="313131"/>
                </a:solidFill>
              </a:rPr>
              <a:t>10 </a:t>
            </a:r>
            <a:r>
              <a:rPr lang="es-VE" sz="1400" b="1" dirty="0" smtClean="0">
                <a:solidFill>
                  <a:srgbClr val="313131"/>
                </a:solidFill>
              </a:rPr>
              <a:t>semanas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191" y="1863644"/>
            <a:ext cx="8807760" cy="3477790"/>
          </a:xfrm>
          <a:prstGeom prst="rect">
            <a:avLst/>
          </a:prstGeom>
        </p:spPr>
      </p:pic>
      <p:sp>
        <p:nvSpPr>
          <p:cNvPr id="23"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4"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7"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8"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828765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sz="quarter" idx="10"/>
          </p:nvPr>
        </p:nvSpPr>
        <p:spPr>
          <a:xfrm>
            <a:off x="469901" y="1230575"/>
            <a:ext cx="9163050" cy="5268887"/>
          </a:xfrm>
        </p:spPr>
        <p:txBody>
          <a:bodyPr/>
          <a:lstStyle/>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a:t>
            </a:r>
            <a:r>
              <a:rPr lang="es-ES" sz="1400" b="0" dirty="0">
                <a:latin typeface="Verdana" panose="020B0604030504040204" pitchFamily="34" charset="0"/>
                <a:ea typeface="Verdana" panose="020B0604030504040204" pitchFamily="34" charset="0"/>
                <a:cs typeface="Verdana" panose="020B0604030504040204" pitchFamily="34" charset="0"/>
              </a:rPr>
              <a:t>c</a:t>
            </a:r>
            <a:r>
              <a:rPr lang="es-ES" sz="1400" b="0" dirty="0" smtClean="0">
                <a:latin typeface="Verdana" panose="020B0604030504040204" pitchFamily="34" charset="0"/>
                <a:ea typeface="Verdana" panose="020B0604030504040204" pitchFamily="34" charset="0"/>
                <a:cs typeface="Verdana" panose="020B0604030504040204" pitchFamily="34" charset="0"/>
              </a:rPr>
              <a:t>omprometerse </a:t>
            </a:r>
            <a:r>
              <a:rPr lang="es-ES" sz="1400" b="0" dirty="0">
                <a:latin typeface="Verdana" panose="020B0604030504040204" pitchFamily="34" charset="0"/>
                <a:ea typeface="Verdana" panose="020B0604030504040204" pitchFamily="34" charset="0"/>
                <a:cs typeface="Verdana" panose="020B0604030504040204" pitchFamily="34" charset="0"/>
              </a:rPr>
              <a:t>con el proyecto, designando un grupo de personas calificadas que cuenten con el apoyo de la Dirección de la empresa y el tiempo suficiente, para atender y desahogar correcta y oportunamente cada una de las actividades </a:t>
            </a:r>
            <a:r>
              <a:rPr lang="es-ES" sz="1400" b="0" dirty="0" smtClean="0">
                <a:latin typeface="Verdana" panose="020B0604030504040204" pitchFamily="34" charset="0"/>
                <a:ea typeface="Verdana" panose="020B0604030504040204" pitchFamily="34" charset="0"/>
                <a:cs typeface="Verdana" panose="020B0604030504040204" pitchFamily="34" charset="0"/>
              </a:rPr>
              <a:t>programadas</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informar </a:t>
            </a:r>
            <a:r>
              <a:rPr lang="es-ES" sz="1400" b="0" dirty="0">
                <a:latin typeface="Verdana" panose="020B0604030504040204" pitchFamily="34" charset="0"/>
                <a:ea typeface="Verdana" panose="020B0604030504040204" pitchFamily="34" charset="0"/>
                <a:cs typeface="Verdana" panose="020B0604030504040204" pitchFamily="34" charset="0"/>
              </a:rPr>
              <a:t>oportunamente al personal involucrado, cuáles son los objetivos y alcances de este </a:t>
            </a:r>
            <a:r>
              <a:rPr lang="es-ES" sz="1400" b="0" dirty="0" smtClean="0">
                <a:latin typeface="Verdana" panose="020B0604030504040204" pitchFamily="34" charset="0"/>
                <a:ea typeface="Verdana" panose="020B0604030504040204" pitchFamily="34" charset="0"/>
                <a:cs typeface="Verdana" panose="020B0604030504040204" pitchFamily="34" charset="0"/>
              </a:rPr>
              <a:t>proyecto</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a:t>
            </a:r>
            <a:r>
              <a:rPr lang="es-ES" sz="1400" b="0" dirty="0">
                <a:latin typeface="Verdana" panose="020B0604030504040204" pitchFamily="34" charset="0"/>
                <a:ea typeface="Verdana" panose="020B0604030504040204" pitchFamily="34" charset="0"/>
                <a:cs typeface="Verdana" panose="020B0604030504040204" pitchFamily="34" charset="0"/>
              </a:rPr>
              <a:t>c</a:t>
            </a:r>
            <a:r>
              <a:rPr lang="es-ES" sz="1400" b="0" dirty="0" smtClean="0">
                <a:latin typeface="Verdana" panose="020B0604030504040204" pitchFamily="34" charset="0"/>
                <a:ea typeface="Verdana" panose="020B0604030504040204" pitchFamily="34" charset="0"/>
                <a:cs typeface="Verdana" panose="020B0604030504040204" pitchFamily="34" charset="0"/>
              </a:rPr>
              <a:t>apacitar </a:t>
            </a:r>
            <a:r>
              <a:rPr lang="es-ES" sz="1400" b="0" dirty="0">
                <a:latin typeface="Verdana" panose="020B0604030504040204" pitchFamily="34" charset="0"/>
                <a:ea typeface="Verdana" panose="020B0604030504040204" pitchFamily="34" charset="0"/>
                <a:cs typeface="Verdana" panose="020B0604030504040204" pitchFamily="34" charset="0"/>
              </a:rPr>
              <a:t>a su personal en ambiente y herramientas Windows, así como en la operación cotidiana de su red local. (Manejo y administración de archivos e impresoras, etc</a:t>
            </a:r>
            <a:r>
              <a:rPr lang="es-ES" sz="1400" b="0" dirty="0" smtClean="0">
                <a:latin typeface="Verdana" panose="020B0604030504040204" pitchFamily="34" charset="0"/>
                <a:ea typeface="Verdana" panose="020B0604030504040204" pitchFamily="34" charset="0"/>
                <a:cs typeface="Verdana" panose="020B0604030504040204" pitchFamily="34" charset="0"/>
              </a:rPr>
              <a:t>.)</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apegarse </a:t>
            </a:r>
            <a:r>
              <a:rPr lang="es-ES" sz="1400" b="0" dirty="0">
                <a:latin typeface="Verdana" panose="020B0604030504040204" pitchFamily="34" charset="0"/>
                <a:ea typeface="Verdana" panose="020B0604030504040204" pitchFamily="34" charset="0"/>
                <a:cs typeface="Verdana" panose="020B0604030504040204" pitchFamily="34" charset="0"/>
              </a:rPr>
              <a:t>y respetar la programación de la agenda de actividades, reuniones de trabajo, sesiones de capacitación y en general a cada una de las actividades detalladas en el Plan de trabajo </a:t>
            </a:r>
            <a:r>
              <a:rPr lang="es-ES" sz="1400" b="0" dirty="0" smtClean="0">
                <a:latin typeface="Verdana" panose="020B0604030504040204" pitchFamily="34" charset="0"/>
                <a:ea typeface="Verdana" panose="020B0604030504040204" pitchFamily="34" charset="0"/>
                <a:cs typeface="Verdana" panose="020B0604030504040204" pitchFamily="34" charset="0"/>
              </a:rPr>
              <a:t>establecido</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solicitar </a:t>
            </a:r>
            <a:r>
              <a:rPr lang="es-ES" sz="1400" b="0" dirty="0">
                <a:latin typeface="Verdana" panose="020B0604030504040204" pitchFamily="34" charset="0"/>
                <a:ea typeface="Verdana" panose="020B0604030504040204" pitchFamily="34" charset="0"/>
                <a:cs typeface="Verdana" panose="020B0604030504040204" pitchFamily="34" charset="0"/>
              </a:rPr>
              <a:t>y motivar la activa participación del personal asignado al proyecto y en general de las áreas involucradas en el proceso y la </a:t>
            </a:r>
            <a:r>
              <a:rPr lang="es-ES" sz="1400" b="0" dirty="0" smtClean="0">
                <a:latin typeface="Verdana" panose="020B0604030504040204" pitchFamily="34" charset="0"/>
                <a:ea typeface="Verdana" panose="020B0604030504040204" pitchFamily="34" charset="0"/>
                <a:cs typeface="Verdana" panose="020B0604030504040204" pitchFamily="34" charset="0"/>
              </a:rPr>
              <a:t>actividad</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a:t>
            </a:r>
            <a:r>
              <a:rPr lang="es-ES" sz="1400" b="0" dirty="0">
                <a:latin typeface="Verdana" panose="020B0604030504040204" pitchFamily="34" charset="0"/>
                <a:ea typeface="Verdana" panose="020B0604030504040204" pitchFamily="34" charset="0"/>
                <a:cs typeface="Verdana" panose="020B0604030504040204" pitchFamily="34" charset="0"/>
              </a:rPr>
              <a:t>cliente deberá proveer el medio ambiente adecuado para la operación confiable del sistema, es decir, Servidores, estaciones de trabajo, red local (LAN), etc., que cubran con las especificaciones técnicas solicitadas. Estaciones de trabajo con </a:t>
            </a:r>
            <a:r>
              <a:rPr lang="es-ES" sz="1400" b="0" dirty="0" err="1">
                <a:latin typeface="Verdana" panose="020B0604030504040204" pitchFamily="34" charset="0"/>
                <a:ea typeface="Verdana" panose="020B0604030504040204" pitchFamily="34" charset="0"/>
                <a:cs typeface="Verdana" panose="020B0604030504040204" pitchFamily="34" charset="0"/>
              </a:rPr>
              <a:t>Addon´s</a:t>
            </a:r>
            <a:r>
              <a:rPr lang="es-ES" sz="1400" b="0" dirty="0">
                <a:latin typeface="Verdana" panose="020B0604030504040204" pitchFamily="34" charset="0"/>
                <a:ea typeface="Verdana" panose="020B0604030504040204" pitchFamily="34" charset="0"/>
                <a:cs typeface="Verdana" panose="020B0604030504040204" pitchFamily="34" charset="0"/>
              </a:rPr>
              <a:t> no menor a 4GB de RAM reconocidos por el Sistema operativo 64 bits. De igual forma, los tiempos de implementación están sujetos a la disponibilidad de energía eléctrica y conectividad de internet, por lo que cualquier interrupción en estos servicios afectará el cronograma de trabajo</a:t>
            </a:r>
          </a:p>
          <a:p>
            <a:pPr marL="266700" lvl="1" algn="just">
              <a:spcBef>
                <a:spcPts val="0"/>
              </a:spcBef>
              <a:buClr>
                <a:schemeClr val="tx1"/>
              </a:buClr>
            </a:pPr>
            <a:endParaRPr lang="es-ES" sz="1400" b="0" dirty="0">
              <a:latin typeface="Verdana" panose="020B0604030504040204" pitchFamily="34" charset="0"/>
              <a:ea typeface="Verdana" panose="020B0604030504040204" pitchFamily="34" charset="0"/>
              <a:cs typeface="Verdana" panose="020B0604030504040204" pitchFamily="34" charset="0"/>
            </a:endParaRPr>
          </a:p>
        </p:txBody>
      </p:sp>
      <p:sp>
        <p:nvSpPr>
          <p:cNvPr id="37" name="Text Placeholder 3"/>
          <p:cNvSpPr>
            <a:spLocks noGrp="1"/>
          </p:cNvSpPr>
          <p:nvPr>
            <p:ph type="body" sz="quarter" idx="13"/>
          </p:nvPr>
        </p:nvSpPr>
        <p:spPr>
          <a:xfrm>
            <a:off x="469901" y="736688"/>
            <a:ext cx="9163050" cy="462021"/>
          </a:xfrm>
        </p:spPr>
        <p:txBody>
          <a:bodyPr/>
          <a:lstStyle/>
          <a:p>
            <a:r>
              <a:rPr lang="es-VE" dirty="0" smtClean="0"/>
              <a:t>Premisas</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Premisas y Condiciones </a:t>
            </a:r>
            <a:endParaRPr lang="es-VE" dirty="0">
              <a:effectLst>
                <a:outerShdw blurRad="38100" dist="38100" dir="2700000" algn="tl">
                  <a:srgbClr val="000000">
                    <a:alpha val="43137"/>
                  </a:srgbClr>
                </a:outerShdw>
              </a:effectLst>
            </a:endParaRPr>
          </a:p>
        </p:txBody>
      </p:sp>
      <p:sp>
        <p:nvSpPr>
          <p:cNvPr id="25"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6"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4"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6"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Tree>
    <p:extLst>
      <p:ext uri="{BB962C8B-B14F-4D97-AF65-F5344CB8AC3E}">
        <p14:creationId xmlns:p14="http://schemas.microsoft.com/office/powerpoint/2010/main" val="3329894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sz="quarter" idx="10"/>
          </p:nvPr>
        </p:nvSpPr>
        <p:spPr>
          <a:xfrm>
            <a:off x="469901" y="865213"/>
            <a:ext cx="9163050" cy="5268887"/>
          </a:xfrm>
        </p:spPr>
        <p:txBody>
          <a:bodyPr/>
          <a:lstStyle/>
          <a:p>
            <a:pPr>
              <a:spcBef>
                <a:spcPts val="0"/>
              </a:spcBef>
            </a:pPr>
            <a:endParaRPr lang="es-ES" sz="140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asegurar la integridad y confiabilidad de los datos que serán integrados en las distintas actividades. La información para la carga de data maestra y saldos iniciales deben ser entregadas con la información depurada, en el formato de recolección enviado por </a:t>
            </a:r>
            <a:r>
              <a:rPr lang="es-ES" sz="1400" b="0" dirty="0" err="1" smtClean="0">
                <a:latin typeface="Verdana" panose="020B0604030504040204" pitchFamily="34" charset="0"/>
                <a:ea typeface="Verdana" panose="020B0604030504040204" pitchFamily="34" charset="0"/>
                <a:cs typeface="Verdana" panose="020B0604030504040204" pitchFamily="34" charset="0"/>
              </a:rPr>
              <a:t>Deloitte</a:t>
            </a:r>
            <a:r>
              <a:rPr lang="es-ES" sz="1400" b="0" dirty="0" smtClean="0">
                <a:latin typeface="Verdana" panose="020B0604030504040204" pitchFamily="34" charset="0"/>
                <a:ea typeface="Verdana" panose="020B0604030504040204" pitchFamily="34" charset="0"/>
                <a:cs typeface="Verdana" panose="020B0604030504040204" pitchFamily="34" charset="0"/>
              </a:rPr>
              <a:t> y en los tiempos establecidos en el cronograma de trabajo</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cliente deberá apegarse </a:t>
            </a:r>
            <a:r>
              <a:rPr lang="es-ES" sz="1400" b="0" dirty="0">
                <a:latin typeface="Verdana" panose="020B0604030504040204" pitchFamily="34" charset="0"/>
                <a:ea typeface="Verdana" panose="020B0604030504040204" pitchFamily="34" charset="0"/>
                <a:cs typeface="Verdana" panose="020B0604030504040204" pitchFamily="34" charset="0"/>
              </a:rPr>
              <a:t>a las políticas y procedimientos definidos conjuntamente, para asegurar una operación confiable de los procesos </a:t>
            </a:r>
            <a:r>
              <a:rPr lang="es-ES" sz="1400" b="0" dirty="0" smtClean="0">
                <a:latin typeface="Verdana" panose="020B0604030504040204" pitchFamily="34" charset="0"/>
                <a:ea typeface="Verdana" panose="020B0604030504040204" pitchFamily="34" charset="0"/>
                <a:cs typeface="Verdana" panose="020B0604030504040204" pitchFamily="34" charset="0"/>
              </a:rPr>
              <a:t>automatizados</a:t>
            </a:r>
          </a:p>
          <a:p>
            <a:pPr marL="552450" lvl="1" indent="-285750" algn="just">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Las </a:t>
            </a:r>
            <a:r>
              <a:rPr lang="es-ES" sz="1400" b="0" dirty="0">
                <a:latin typeface="Verdana" panose="020B0604030504040204" pitchFamily="34" charset="0"/>
                <a:ea typeface="Verdana" panose="020B0604030504040204" pitchFamily="34" charset="0"/>
                <a:cs typeface="Verdana" panose="020B0604030504040204" pitchFamily="34" charset="0"/>
              </a:rPr>
              <a:t>etapas se consideran culminadas al momento de aceptación o firma del líder de proyecto del cliente. En caso de no tener respuesta por parte del cliente se consideran culminadas al cumplir un lapso de </a:t>
            </a:r>
            <a:r>
              <a:rPr lang="es-ES" sz="1400" b="0" dirty="0" smtClean="0">
                <a:latin typeface="Verdana" panose="020B0604030504040204" pitchFamily="34" charset="0"/>
                <a:ea typeface="Verdana" panose="020B0604030504040204" pitchFamily="34" charset="0"/>
                <a:cs typeface="Verdana" panose="020B0604030504040204" pitchFamily="34" charset="0"/>
              </a:rPr>
              <a:t>10 días</a:t>
            </a:r>
          </a:p>
          <a:p>
            <a:pPr marL="552450" lvl="1" indent="-285750" algn="just">
              <a:buClr>
                <a:schemeClr val="tx1"/>
              </a:buClr>
              <a:buFont typeface="Arial" panose="020B0604020202020204" pitchFamily="34" charset="0"/>
              <a:buChar char="•"/>
            </a:pPr>
            <a:r>
              <a:rPr lang="es-VE" sz="1400" b="0" dirty="0" smtClean="0">
                <a:latin typeface="Verdana" panose="020B0604030504040204" pitchFamily="34" charset="0"/>
                <a:ea typeface="Verdana" panose="020B0604030504040204" pitchFamily="34" charset="0"/>
                <a:cs typeface="Verdana" panose="020B0604030504040204" pitchFamily="34" charset="0"/>
              </a:rPr>
              <a:t>El </a:t>
            </a:r>
            <a:r>
              <a:rPr lang="es-VE" sz="1400" b="0" dirty="0">
                <a:latin typeface="Verdana" panose="020B0604030504040204" pitchFamily="34" charset="0"/>
                <a:ea typeface="Verdana" panose="020B0604030504040204" pitchFamily="34" charset="0"/>
                <a:cs typeface="Verdana" panose="020B0604030504040204" pitchFamily="34" charset="0"/>
              </a:rPr>
              <a:t>trabajo referente </a:t>
            </a:r>
            <a:r>
              <a:rPr lang="es-VE" sz="1400" b="0" dirty="0" smtClean="0">
                <a:latin typeface="Verdana" panose="020B0604030504040204" pitchFamily="34" charset="0"/>
                <a:ea typeface="Verdana" panose="020B0604030504040204" pitchFamily="34" charset="0"/>
                <a:cs typeface="Verdana" panose="020B0604030504040204" pitchFamily="34" charset="0"/>
              </a:rPr>
              <a:t>a </a:t>
            </a:r>
            <a:r>
              <a:rPr lang="es-VE" sz="1400" b="0" dirty="0">
                <a:latin typeface="Verdana" panose="020B0604030504040204" pitchFamily="34" charset="0"/>
                <a:ea typeface="Verdana" panose="020B0604030504040204" pitchFamily="34" charset="0"/>
                <a:cs typeface="Verdana" panose="020B0604030504040204" pitchFamily="34" charset="0"/>
              </a:rPr>
              <a:t>la configuración de la base de datos se </a:t>
            </a:r>
            <a:r>
              <a:rPr lang="es-VE" sz="1400" b="0" dirty="0" smtClean="0">
                <a:latin typeface="Verdana" panose="020B0604030504040204" pitchFamily="34" charset="0"/>
                <a:ea typeface="Verdana" panose="020B0604030504040204" pitchFamily="34" charset="0"/>
                <a:cs typeface="Verdana" panose="020B0604030504040204" pitchFamily="34" charset="0"/>
              </a:rPr>
              <a:t>realizará </a:t>
            </a:r>
            <a:r>
              <a:rPr lang="es-VE" sz="1400" b="0" dirty="0">
                <a:latin typeface="Verdana" panose="020B0604030504040204" pitchFamily="34" charset="0"/>
                <a:ea typeface="Verdana" panose="020B0604030504040204" pitchFamily="34" charset="0"/>
                <a:cs typeface="Verdana" panose="020B0604030504040204" pitchFamily="34" charset="0"/>
              </a:rPr>
              <a:t>en nuestras instalaciones al igual que las pruebas unitarias, carga de data </a:t>
            </a:r>
            <a:r>
              <a:rPr lang="es-VE" sz="1400" b="0" dirty="0" smtClean="0">
                <a:latin typeface="Verdana" panose="020B0604030504040204" pitchFamily="34" charset="0"/>
                <a:ea typeface="Verdana" panose="020B0604030504040204" pitchFamily="34" charset="0"/>
                <a:cs typeface="Verdana" panose="020B0604030504040204" pitchFamily="34" charset="0"/>
              </a:rPr>
              <a:t>maestra y de </a:t>
            </a:r>
            <a:r>
              <a:rPr lang="es-VE" sz="1400" b="0" dirty="0">
                <a:latin typeface="Verdana" panose="020B0604030504040204" pitchFamily="34" charset="0"/>
                <a:ea typeface="Verdana" panose="020B0604030504040204" pitchFamily="34" charset="0"/>
                <a:cs typeface="Verdana" panose="020B0604030504040204" pitchFamily="34" charset="0"/>
              </a:rPr>
              <a:t>saldos </a:t>
            </a:r>
            <a:r>
              <a:rPr lang="es-VE" sz="1400" b="0" dirty="0" smtClean="0">
                <a:latin typeface="Verdana" panose="020B0604030504040204" pitchFamily="34" charset="0"/>
                <a:ea typeface="Verdana" panose="020B0604030504040204" pitchFamily="34" charset="0"/>
                <a:cs typeface="Verdana" panose="020B0604030504040204" pitchFamily="34" charset="0"/>
              </a:rPr>
              <a:t>iniciales, así como el soporte </a:t>
            </a:r>
            <a:r>
              <a:rPr lang="es-VE" sz="1400" b="0" dirty="0">
                <a:latin typeface="Verdana" panose="020B0604030504040204" pitchFamily="34" charset="0"/>
                <a:ea typeface="Verdana" panose="020B0604030504040204" pitchFamily="34" charset="0"/>
                <a:cs typeface="Verdana" panose="020B0604030504040204" pitchFamily="34" charset="0"/>
              </a:rPr>
              <a:t>remoto. </a:t>
            </a:r>
            <a:r>
              <a:rPr lang="es-VE" sz="1400" b="0" dirty="0" smtClean="0">
                <a:latin typeface="Verdana" panose="020B0604030504040204" pitchFamily="34" charset="0"/>
                <a:ea typeface="Verdana" panose="020B0604030504040204" pitchFamily="34" charset="0"/>
                <a:cs typeface="Verdana" panose="020B0604030504040204" pitchFamily="34" charset="0"/>
              </a:rPr>
              <a:t>El levantamiento </a:t>
            </a:r>
            <a:r>
              <a:rPr lang="es-VE" sz="1400" b="0" dirty="0">
                <a:latin typeface="Verdana" panose="020B0604030504040204" pitchFamily="34" charset="0"/>
                <a:ea typeface="Verdana" panose="020B0604030504040204" pitchFamily="34" charset="0"/>
                <a:cs typeface="Verdana" panose="020B0604030504040204" pitchFamily="34" charset="0"/>
              </a:rPr>
              <a:t>de </a:t>
            </a:r>
            <a:r>
              <a:rPr lang="es-VE" sz="1400" b="0" dirty="0" smtClean="0">
                <a:latin typeface="Verdana" panose="020B0604030504040204" pitchFamily="34" charset="0"/>
                <a:ea typeface="Verdana" panose="020B0604030504040204" pitchFamily="34" charset="0"/>
                <a:cs typeface="Verdana" panose="020B0604030504040204" pitchFamily="34" charset="0"/>
              </a:rPr>
              <a:t>información, instalación del sistema, pruebas integrales y </a:t>
            </a:r>
            <a:r>
              <a:rPr lang="es-VE" sz="1400" b="0" dirty="0">
                <a:latin typeface="Verdana" panose="020B0604030504040204" pitchFamily="34" charset="0"/>
                <a:ea typeface="Verdana" panose="020B0604030504040204" pitchFamily="34" charset="0"/>
                <a:cs typeface="Verdana" panose="020B0604030504040204" pitchFamily="34" charset="0"/>
              </a:rPr>
              <a:t>capacitación se realizaran en las </a:t>
            </a:r>
            <a:r>
              <a:rPr lang="es-VE" sz="1400" b="0" dirty="0" smtClean="0">
                <a:latin typeface="Verdana" panose="020B0604030504040204" pitchFamily="34" charset="0"/>
                <a:ea typeface="Verdana" panose="020B0604030504040204" pitchFamily="34" charset="0"/>
                <a:cs typeface="Verdana" panose="020B0604030504040204" pitchFamily="34" charset="0"/>
              </a:rPr>
              <a:t>instalaciones </a:t>
            </a:r>
            <a:r>
              <a:rPr lang="es-VE" sz="1400" b="0" dirty="0">
                <a:latin typeface="Verdana" panose="020B0604030504040204" pitchFamily="34" charset="0"/>
                <a:ea typeface="Verdana" panose="020B0604030504040204" pitchFamily="34" charset="0"/>
                <a:cs typeface="Verdana" panose="020B0604030504040204" pitchFamily="34" charset="0"/>
              </a:rPr>
              <a:t>del </a:t>
            </a:r>
            <a:r>
              <a:rPr lang="es-VE" sz="1400" b="0" dirty="0" smtClean="0">
                <a:latin typeface="Verdana" panose="020B0604030504040204" pitchFamily="34" charset="0"/>
                <a:ea typeface="Verdana" panose="020B0604030504040204" pitchFamily="34" charset="0"/>
                <a:cs typeface="Verdana" panose="020B0604030504040204" pitchFamily="34" charset="0"/>
              </a:rPr>
              <a:t>cliente </a:t>
            </a:r>
          </a:p>
          <a:p>
            <a:pPr marL="552450" lvl="1" indent="-285750" algn="just">
              <a:buClr>
                <a:schemeClr val="tx1"/>
              </a:buClr>
              <a:buFont typeface="Arial" panose="020B0604020202020204" pitchFamily="34" charset="0"/>
              <a:buChar char="•"/>
            </a:pPr>
            <a:r>
              <a:rPr lang="es-VE" sz="1400" b="0" dirty="0">
                <a:latin typeface="Verdana" panose="020B0604030504040204" pitchFamily="34" charset="0"/>
                <a:ea typeface="Verdana" panose="020B0604030504040204" pitchFamily="34" charset="0"/>
                <a:cs typeface="Verdana" panose="020B0604030504040204" pitchFamily="34" charset="0"/>
              </a:rPr>
              <a:t>	La ejecución de cada una de las fases del proyecto se llevará bajo los lineamientos y procedimientos planteados en la metodología de </a:t>
            </a:r>
            <a:r>
              <a:rPr lang="es-VE" sz="1400" b="0" dirty="0" err="1">
                <a:latin typeface="Verdana" panose="020B0604030504040204" pitchFamily="34" charset="0"/>
                <a:ea typeface="Verdana" panose="020B0604030504040204" pitchFamily="34" charset="0"/>
                <a:cs typeface="Verdana" panose="020B0604030504040204" pitchFamily="34" charset="0"/>
              </a:rPr>
              <a:t>Deloitte</a:t>
            </a:r>
            <a:endParaRPr lang="es-VE" sz="1400" b="0" dirty="0">
              <a:latin typeface="Verdana" panose="020B0604030504040204" pitchFamily="34" charset="0"/>
              <a:ea typeface="Verdana" panose="020B0604030504040204" pitchFamily="34" charset="0"/>
              <a:cs typeface="Verdana" panose="020B0604030504040204" pitchFamily="34" charset="0"/>
            </a:endParaRPr>
          </a:p>
          <a:p>
            <a:pPr marL="552450" lvl="1" indent="-285750" algn="just">
              <a:buClr>
                <a:schemeClr val="tx1"/>
              </a:buClr>
              <a:buFont typeface="Arial" panose="020B0604020202020204" pitchFamily="34" charset="0"/>
              <a:buChar char="•"/>
            </a:pPr>
            <a:r>
              <a:rPr lang="es-VE" sz="1400" b="0" dirty="0">
                <a:latin typeface="Verdana" panose="020B0604030504040204" pitchFamily="34" charset="0"/>
                <a:ea typeface="Verdana" panose="020B0604030504040204" pitchFamily="34" charset="0"/>
                <a:cs typeface="Verdana" panose="020B0604030504040204" pitchFamily="34" charset="0"/>
              </a:rPr>
              <a:t>	El cliente es responsable de la revisión, auditoria y certificación de los procesos que se realicen en cada una de las fases del proyecto, y de velar por que cumplan con las normas establecidas y bajo el marco legal que las sustentan</a:t>
            </a:r>
          </a:p>
          <a:p>
            <a:pPr marL="552450" lvl="1" indent="-285750" algn="just">
              <a:buClr>
                <a:schemeClr val="tx1"/>
              </a:buClr>
              <a:buFont typeface="Arial" panose="020B0604020202020204" pitchFamily="34" charset="0"/>
              <a:buChar char="•"/>
            </a:pPr>
            <a:endParaRPr lang="es-ES" sz="1400" b="0"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3"/>
          <p:cNvSpPr>
            <a:spLocks noGrp="1"/>
          </p:cNvSpPr>
          <p:nvPr>
            <p:ph type="body" sz="quarter" idx="13"/>
          </p:nvPr>
        </p:nvSpPr>
        <p:spPr/>
        <p:txBody>
          <a:bodyPr/>
          <a:lstStyle/>
          <a:p>
            <a:r>
              <a:rPr lang="es-VE" dirty="0" smtClean="0"/>
              <a:t>Premisas</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Premisas y Condiciones </a:t>
            </a:r>
            <a:endParaRPr lang="es-VE" dirty="0">
              <a:effectLst>
                <a:outerShdw blurRad="38100" dist="38100" dir="2700000" algn="tl">
                  <a:srgbClr val="000000">
                    <a:alpha val="43137"/>
                  </a:srgbClr>
                </a:outerShdw>
              </a:effectLst>
            </a:endParaRPr>
          </a:p>
        </p:txBody>
      </p:sp>
      <p:sp>
        <p:nvSpPr>
          <p:cNvPr id="26"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7"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Tree>
    <p:extLst>
      <p:ext uri="{BB962C8B-B14F-4D97-AF65-F5344CB8AC3E}">
        <p14:creationId xmlns:p14="http://schemas.microsoft.com/office/powerpoint/2010/main" val="222337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sz="quarter" idx="10"/>
          </p:nvPr>
        </p:nvSpPr>
        <p:spPr>
          <a:xfrm>
            <a:off x="469901" y="865213"/>
            <a:ext cx="9163050" cy="5497167"/>
          </a:xfrm>
        </p:spPr>
        <p:txBody>
          <a:bodyPr/>
          <a:lstStyle/>
          <a:p>
            <a:pPr>
              <a:spcBef>
                <a:spcPts val="0"/>
              </a:spcBef>
            </a:pPr>
            <a:endParaRPr lang="es-ES" sz="140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buClr>
                <a:schemeClr val="tx1"/>
              </a:buClr>
              <a:buFont typeface="Arial" panose="020B0604020202020204" pitchFamily="34" charset="0"/>
              <a:buChar char="•"/>
            </a:pPr>
            <a:r>
              <a:rPr lang="es-VE" sz="1400" b="0" dirty="0">
                <a:latin typeface="Verdana" panose="020B0604030504040204" pitchFamily="34" charset="0"/>
                <a:ea typeface="Verdana" panose="020B0604030504040204" pitchFamily="34" charset="0"/>
                <a:cs typeface="Verdana" panose="020B0604030504040204" pitchFamily="34" charset="0"/>
              </a:rPr>
              <a:t>	El Servidor donde se instalará la aplicación SAP B1 debe ser de uso exclusivo para la misma, y el cliente es responsable del correcto licenciamiento del sistema operativo así como de las aplicaciones instaladas en el </a:t>
            </a:r>
            <a:r>
              <a:rPr lang="es-VE" sz="1400" b="0" dirty="0" smtClean="0">
                <a:latin typeface="Verdana" panose="020B0604030504040204" pitchFamily="34" charset="0"/>
                <a:ea typeface="Verdana" panose="020B0604030504040204" pitchFamily="34" charset="0"/>
                <a:cs typeface="Verdana" panose="020B0604030504040204" pitchFamily="34" charset="0"/>
              </a:rPr>
              <a:t>mismo</a:t>
            </a:r>
            <a:r>
              <a:rPr lang="es-VE" sz="1400" b="0" dirty="0">
                <a:latin typeface="Verdana" panose="020B0604030504040204" pitchFamily="34" charset="0"/>
                <a:ea typeface="Verdana" panose="020B0604030504040204" pitchFamily="34" charset="0"/>
                <a:cs typeface="Verdana" panose="020B0604030504040204" pitchFamily="34" charset="0"/>
              </a:rPr>
              <a:t>	</a:t>
            </a:r>
            <a:endParaRPr lang="es-VE" sz="1400" b="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buClr>
                <a:schemeClr val="tx1"/>
              </a:buClr>
              <a:buFont typeface="Arial" panose="020B0604020202020204" pitchFamily="34" charset="0"/>
              <a:buChar char="•"/>
            </a:pPr>
            <a:r>
              <a:rPr lang="es-VE" sz="1400" b="0" dirty="0" smtClean="0">
                <a:latin typeface="Verdana" panose="020B0604030504040204" pitchFamily="34" charset="0"/>
                <a:ea typeface="Verdana" panose="020B0604030504040204" pitchFamily="34" charset="0"/>
                <a:cs typeface="Verdana" panose="020B0604030504040204" pitchFamily="34" charset="0"/>
              </a:rPr>
              <a:t>El </a:t>
            </a:r>
            <a:r>
              <a:rPr lang="es-VE" sz="1400" b="0" dirty="0">
                <a:latin typeface="Verdana" panose="020B0604030504040204" pitchFamily="34" charset="0"/>
                <a:ea typeface="Verdana" panose="020B0604030504040204" pitchFamily="34" charset="0"/>
                <a:cs typeface="Verdana" panose="020B0604030504040204" pitchFamily="34" charset="0"/>
              </a:rPr>
              <a:t>cliente deberá proveer a </a:t>
            </a:r>
            <a:r>
              <a:rPr lang="es-VE" sz="1400" b="0" dirty="0" err="1">
                <a:latin typeface="Verdana" panose="020B0604030504040204" pitchFamily="34" charset="0"/>
                <a:ea typeface="Verdana" panose="020B0604030504040204" pitchFamily="34" charset="0"/>
                <a:cs typeface="Verdana" panose="020B0604030504040204" pitchFamily="34" charset="0"/>
              </a:rPr>
              <a:t>Deloitte</a:t>
            </a:r>
            <a:r>
              <a:rPr lang="es-VE" sz="1400" b="0" dirty="0">
                <a:latin typeface="Verdana" panose="020B0604030504040204" pitchFamily="34" charset="0"/>
                <a:ea typeface="Verdana" panose="020B0604030504040204" pitchFamily="34" charset="0"/>
                <a:cs typeface="Verdana" panose="020B0604030504040204" pitchFamily="34" charset="0"/>
              </a:rPr>
              <a:t> los datos de conexión a servidor SAP, esto incluye datos de usuario SAP </a:t>
            </a:r>
            <a:r>
              <a:rPr lang="es-VE" sz="1400" b="0" dirty="0" smtClean="0">
                <a:latin typeface="Verdana" panose="020B0604030504040204" pitchFamily="34" charset="0"/>
                <a:ea typeface="Verdana" panose="020B0604030504040204" pitchFamily="34" charset="0"/>
                <a:cs typeface="Verdana" panose="020B0604030504040204" pitchFamily="34" charset="0"/>
              </a:rPr>
              <a:t>manager </a:t>
            </a:r>
            <a:r>
              <a:rPr lang="es-VE" sz="1400" b="0" dirty="0">
                <a:latin typeface="Verdana" panose="020B0604030504040204" pitchFamily="34" charset="0"/>
                <a:ea typeface="Verdana" panose="020B0604030504040204" pitchFamily="34" charset="0"/>
                <a:cs typeface="Verdana" panose="020B0604030504040204" pitchFamily="34" charset="0"/>
              </a:rPr>
              <a:t>y </a:t>
            </a:r>
            <a:r>
              <a:rPr lang="es-VE" sz="1400" b="0" dirty="0" smtClean="0">
                <a:latin typeface="Verdana" panose="020B0604030504040204" pitchFamily="34" charset="0"/>
                <a:ea typeface="Verdana" panose="020B0604030504040204" pitchFamily="34" charset="0"/>
                <a:cs typeface="Verdana" panose="020B0604030504040204" pitchFamily="34" charset="0"/>
              </a:rPr>
              <a:t>SQL</a:t>
            </a:r>
          </a:p>
          <a:p>
            <a:pPr marL="552450" lvl="1" indent="-285750" algn="just">
              <a:buClr>
                <a:schemeClr val="tx1"/>
              </a:buClr>
              <a:buFont typeface="Arial" panose="020B0604020202020204" pitchFamily="34" charset="0"/>
              <a:buChar char="•"/>
            </a:pPr>
            <a:r>
              <a:rPr lang="es-VE" sz="1400" b="0" dirty="0" smtClean="0">
                <a:latin typeface="Verdana" panose="020B0604030504040204" pitchFamily="34" charset="0"/>
                <a:ea typeface="Verdana" panose="020B0604030504040204" pitchFamily="34" charset="0"/>
                <a:cs typeface="Verdana" panose="020B0604030504040204" pitchFamily="34" charset="0"/>
              </a:rPr>
              <a:t>La capacitación será realizada en las instalaciones del cliente. Se efectuara una capacitación por módulo en cada una de las tres etapas. Se estima un máximo de </a:t>
            </a:r>
            <a:r>
              <a:rPr lang="es-VE" sz="1400" b="0" dirty="0" smtClean="0">
                <a:latin typeface="Verdana" panose="020B0604030504040204" pitchFamily="34" charset="0"/>
                <a:ea typeface="Verdana" panose="020B0604030504040204" pitchFamily="34" charset="0"/>
                <a:cs typeface="Verdana" panose="020B0604030504040204" pitchFamily="34" charset="0"/>
              </a:rPr>
              <a:t>diez (10</a:t>
            </a:r>
            <a:r>
              <a:rPr lang="es-VE" sz="1400" b="0" dirty="0" smtClean="0">
                <a:latin typeface="Verdana" panose="020B0604030504040204" pitchFamily="34" charset="0"/>
                <a:ea typeface="Verdana" panose="020B0604030504040204" pitchFamily="34" charset="0"/>
                <a:cs typeface="Verdana" panose="020B0604030504040204" pitchFamily="34" charset="0"/>
              </a:rPr>
              <a:t>) participantes por capacitación. La logística de refrigerios y transportes de la misma serán responsabilidad del cliente</a:t>
            </a:r>
          </a:p>
          <a:p>
            <a:pPr marL="552450" lvl="1" indent="-285750" algn="just">
              <a:buClr>
                <a:schemeClr val="tx1"/>
              </a:buClr>
              <a:buFont typeface="Arial" panose="020B0604020202020204" pitchFamily="34" charset="0"/>
              <a:buChar char="•"/>
            </a:pPr>
            <a:r>
              <a:rPr lang="es-VE" sz="1400" b="0" dirty="0" smtClean="0">
                <a:latin typeface="Verdana" panose="020B0604030504040204" pitchFamily="34" charset="0"/>
                <a:ea typeface="Verdana" panose="020B0604030504040204" pitchFamily="34" charset="0"/>
                <a:cs typeface="Verdana" panose="020B0604030504040204" pitchFamily="34" charset="0"/>
              </a:rPr>
              <a:t>Esta </a:t>
            </a:r>
            <a:r>
              <a:rPr lang="es-VE" sz="1400" b="0" dirty="0">
                <a:latin typeface="Verdana" panose="020B0604030504040204" pitchFamily="34" charset="0"/>
                <a:ea typeface="Verdana" panose="020B0604030504040204" pitchFamily="34" charset="0"/>
                <a:cs typeface="Verdana" panose="020B0604030504040204" pitchFamily="34" charset="0"/>
              </a:rPr>
              <a:t>propuesta no incluye desarrollos. Los desarrollos a cotizar serán incluidos en una propuesta aparte. No se contempla el desarrollo de programas adicionales a los ya solicitados durante la ejecución del proyecto, de requerirse se realizarán después del proceso y previa aprobación de la organización</a:t>
            </a:r>
          </a:p>
          <a:p>
            <a:pPr marL="552450" lvl="1" indent="-285750" algn="just">
              <a:spcBef>
                <a:spcPts val="0"/>
              </a:spcBef>
              <a:buClr>
                <a:schemeClr val="tx1"/>
              </a:buClr>
              <a:buFont typeface="Arial" panose="020B0604020202020204" pitchFamily="34" charset="0"/>
              <a:buChar char="•"/>
            </a:pPr>
            <a:endParaRPr lang="es-VE" sz="1400" b="0" dirty="0" smtClean="0">
              <a:latin typeface="Verdana" panose="020B0604030504040204" pitchFamily="34" charset="0"/>
              <a:ea typeface="Verdana" panose="020B0604030504040204" pitchFamily="34" charset="0"/>
              <a:cs typeface="Verdana" panose="020B0604030504040204" pitchFamily="34" charset="0"/>
            </a:endParaRPr>
          </a:p>
          <a:p>
            <a:pPr marL="266700" lvl="1" algn="just">
              <a:spcBef>
                <a:spcPts val="0"/>
              </a:spcBef>
              <a:buClr>
                <a:schemeClr val="tx1"/>
              </a:buClr>
            </a:pPr>
            <a:endParaRPr lang="es-VE" sz="1400" b="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endParaRPr lang="es-VE" sz="1400" b="0"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3"/>
          <p:cNvSpPr>
            <a:spLocks noGrp="1"/>
          </p:cNvSpPr>
          <p:nvPr>
            <p:ph type="body" sz="quarter" idx="13"/>
          </p:nvPr>
        </p:nvSpPr>
        <p:spPr/>
        <p:txBody>
          <a:bodyPr/>
          <a:lstStyle/>
          <a:p>
            <a:r>
              <a:rPr lang="es-VE" dirty="0" smtClean="0"/>
              <a:t>Premisas</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Premisas y Condiciones </a:t>
            </a:r>
            <a:endParaRPr lang="es-VE" dirty="0">
              <a:effectLst>
                <a:outerShdw blurRad="38100" dist="38100" dir="2700000" algn="tl">
                  <a:srgbClr val="000000">
                    <a:alpha val="43137"/>
                  </a:srgbClr>
                </a:outerShdw>
              </a:effectLst>
            </a:endParaRPr>
          </a:p>
        </p:txBody>
      </p:sp>
      <p:sp>
        <p:nvSpPr>
          <p:cNvPr id="26"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7"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Tree>
    <p:extLst>
      <p:ext uri="{BB962C8B-B14F-4D97-AF65-F5344CB8AC3E}">
        <p14:creationId xmlns:p14="http://schemas.microsoft.com/office/powerpoint/2010/main" val="2314728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sz="quarter" idx="10"/>
          </p:nvPr>
        </p:nvSpPr>
        <p:spPr>
          <a:xfrm>
            <a:off x="469901" y="1291665"/>
            <a:ext cx="9163050" cy="1770997"/>
          </a:xfrm>
        </p:spPr>
        <p:txBody>
          <a:bodyPr/>
          <a:lstStyle/>
          <a:p>
            <a:pPr algn="just" eaLnBrk="0" hangingPunct="0">
              <a:spcAft>
                <a:spcPts val="300"/>
              </a:spcAft>
              <a:defRPr/>
            </a:pPr>
            <a:r>
              <a:rPr lang="es-VE" sz="1400" dirty="0">
                <a:latin typeface="Verdana" panose="020B0604030504040204" pitchFamily="34" charset="0"/>
                <a:ea typeface="Verdana" panose="020B0604030504040204" pitchFamily="34" charset="0"/>
                <a:cs typeface="Verdana" panose="020B0604030504040204" pitchFamily="34" charset="0"/>
              </a:rPr>
              <a:t>La Solución de Negocios ofrecida, incluye los siguientes escenarios estándares de las </a:t>
            </a:r>
            <a:r>
              <a:rPr lang="es-VE" sz="1400" i="1" dirty="0" err="1">
                <a:latin typeface="Verdana" panose="020B0604030504040204" pitchFamily="34" charset="0"/>
                <a:ea typeface="Verdana" panose="020B0604030504040204" pitchFamily="34" charset="0"/>
                <a:cs typeface="Verdana" panose="020B0604030504040204" pitchFamily="34" charset="0"/>
              </a:rPr>
              <a:t>Best</a:t>
            </a:r>
            <a:r>
              <a:rPr lang="es-VE" sz="1400" i="1" dirty="0">
                <a:latin typeface="Verdana" panose="020B0604030504040204" pitchFamily="34" charset="0"/>
                <a:ea typeface="Verdana" panose="020B0604030504040204" pitchFamily="34" charset="0"/>
                <a:cs typeface="Verdana" panose="020B0604030504040204" pitchFamily="34" charset="0"/>
              </a:rPr>
              <a:t> </a:t>
            </a:r>
            <a:r>
              <a:rPr lang="es-VE" sz="1400" i="1" dirty="0" err="1">
                <a:latin typeface="Verdana" panose="020B0604030504040204" pitchFamily="34" charset="0"/>
                <a:ea typeface="Verdana" panose="020B0604030504040204" pitchFamily="34" charset="0"/>
                <a:cs typeface="Verdana" panose="020B0604030504040204" pitchFamily="34" charset="0"/>
              </a:rPr>
              <a:t>Practices</a:t>
            </a:r>
            <a:r>
              <a:rPr lang="es-VE" sz="1400" i="1" dirty="0">
                <a:latin typeface="Verdana" panose="020B0604030504040204" pitchFamily="34" charset="0"/>
                <a:ea typeface="Verdana" panose="020B0604030504040204" pitchFamily="34" charset="0"/>
                <a:cs typeface="Verdana" panose="020B0604030504040204" pitchFamily="34" charset="0"/>
              </a:rPr>
              <a:t> </a:t>
            </a:r>
            <a:r>
              <a:rPr lang="es-VE" sz="1400" dirty="0">
                <a:latin typeface="Verdana" panose="020B0604030504040204" pitchFamily="34" charset="0"/>
                <a:ea typeface="Verdana" panose="020B0604030504040204" pitchFamily="34" charset="0"/>
                <a:cs typeface="Verdana" panose="020B0604030504040204" pitchFamily="34" charset="0"/>
              </a:rPr>
              <a:t>en Venezuela, los cuales están contenidos en la solución de </a:t>
            </a:r>
            <a:r>
              <a:rPr lang="es-VE" sz="1400" dirty="0" err="1">
                <a:latin typeface="Verdana" panose="020B0604030504040204" pitchFamily="34" charset="0"/>
                <a:ea typeface="Verdana" panose="020B0604030504040204" pitchFamily="34" charset="0"/>
                <a:cs typeface="Verdana" panose="020B0604030504040204" pitchFamily="34" charset="0"/>
              </a:rPr>
              <a:t>Deloitte</a:t>
            </a:r>
            <a:r>
              <a:rPr lang="es-VE" sz="1400" dirty="0">
                <a:latin typeface="Verdana" panose="020B0604030504040204" pitchFamily="34" charset="0"/>
                <a:ea typeface="Verdana" panose="020B0604030504040204" pitchFamily="34" charset="0"/>
                <a:cs typeface="Verdana" panose="020B0604030504040204" pitchFamily="34" charset="0"/>
              </a:rPr>
              <a:t>.</a:t>
            </a:r>
          </a:p>
          <a:p>
            <a:pPr algn="just" eaLnBrk="0" hangingPunct="0">
              <a:spcAft>
                <a:spcPts val="300"/>
              </a:spcAft>
              <a:defRPr/>
            </a:pPr>
            <a:r>
              <a:rPr lang="es-VE" sz="1400" dirty="0">
                <a:latin typeface="Verdana" panose="020B0604030504040204" pitchFamily="34" charset="0"/>
                <a:ea typeface="Verdana" panose="020B0604030504040204" pitchFamily="34" charset="0"/>
                <a:cs typeface="Verdana" panose="020B0604030504040204" pitchFamily="34" charset="0"/>
              </a:rPr>
              <a:t>En este documento se resumen y se indica dicha funcionalidad estándar de los escenarios de negocio </a:t>
            </a:r>
            <a:r>
              <a:rPr lang="es-VE" sz="1400" i="1" dirty="0">
                <a:latin typeface="Verdana" panose="020B0604030504040204" pitchFamily="34" charset="0"/>
                <a:ea typeface="Verdana" panose="020B0604030504040204" pitchFamily="34" charset="0"/>
                <a:cs typeface="Verdana" panose="020B0604030504040204" pitchFamily="34" charset="0"/>
              </a:rPr>
              <a:t>SAP </a:t>
            </a:r>
            <a:r>
              <a:rPr lang="es-VE" sz="1400" i="1" dirty="0" err="1">
                <a:latin typeface="Verdana" panose="020B0604030504040204" pitchFamily="34" charset="0"/>
                <a:ea typeface="Verdana" panose="020B0604030504040204" pitchFamily="34" charset="0"/>
                <a:cs typeface="Verdana" panose="020B0604030504040204" pitchFamily="34" charset="0"/>
              </a:rPr>
              <a:t>Best</a:t>
            </a:r>
            <a:r>
              <a:rPr lang="es-VE" sz="1400" i="1" dirty="0">
                <a:latin typeface="Verdana" panose="020B0604030504040204" pitchFamily="34" charset="0"/>
                <a:ea typeface="Verdana" panose="020B0604030504040204" pitchFamily="34" charset="0"/>
                <a:cs typeface="Verdana" panose="020B0604030504040204" pitchFamily="34" charset="0"/>
              </a:rPr>
              <a:t> </a:t>
            </a:r>
            <a:r>
              <a:rPr lang="es-VE" sz="1400" i="1" dirty="0" err="1">
                <a:latin typeface="Verdana" panose="020B0604030504040204" pitchFamily="34" charset="0"/>
                <a:ea typeface="Verdana" panose="020B0604030504040204" pitchFamily="34" charset="0"/>
                <a:cs typeface="Verdana" panose="020B0604030504040204" pitchFamily="34" charset="0"/>
              </a:rPr>
              <a:t>Practices</a:t>
            </a:r>
            <a:r>
              <a:rPr lang="es-VE" sz="1400" i="1" dirty="0">
                <a:latin typeface="Verdana" panose="020B0604030504040204" pitchFamily="34" charset="0"/>
                <a:ea typeface="Verdana" panose="020B0604030504040204" pitchFamily="34" charset="0"/>
                <a:cs typeface="Verdana" panose="020B0604030504040204" pitchFamily="34" charset="0"/>
              </a:rPr>
              <a:t> </a:t>
            </a:r>
            <a:r>
              <a:rPr lang="es-VE" sz="1400" dirty="0">
                <a:latin typeface="Verdana" panose="020B0604030504040204" pitchFamily="34" charset="0"/>
                <a:ea typeface="Verdana" panose="020B0604030504040204" pitchFamily="34" charset="0"/>
                <a:cs typeface="Verdana" panose="020B0604030504040204" pitchFamily="34" charset="0"/>
              </a:rPr>
              <a:t>– Escenarios que se contemplan dentro del proyecto</a:t>
            </a:r>
            <a:r>
              <a:rPr lang="es-VE" sz="1400" dirty="0" smtClean="0">
                <a:latin typeface="Verdana" panose="020B0604030504040204" pitchFamily="34" charset="0"/>
                <a:ea typeface="Verdana" panose="020B0604030504040204" pitchFamily="34" charset="0"/>
                <a:cs typeface="Verdana" panose="020B0604030504040204" pitchFamily="34" charset="0"/>
              </a:rPr>
              <a:t>.</a:t>
            </a:r>
          </a:p>
          <a:p>
            <a:pPr algn="just" eaLnBrk="0" hangingPunct="0">
              <a:spcAft>
                <a:spcPts val="300"/>
              </a:spcAft>
              <a:defRPr/>
            </a:pPr>
            <a:r>
              <a:rPr lang="es-VE" sz="1400" dirty="0">
                <a:latin typeface="Verdana" panose="020B0604030504040204" pitchFamily="34" charset="0"/>
                <a:ea typeface="Verdana" panose="020B0604030504040204" pitchFamily="34" charset="0"/>
                <a:cs typeface="Verdana" panose="020B0604030504040204" pitchFamily="34" charset="0"/>
              </a:rPr>
              <a:t>Incluye la configuración de </a:t>
            </a:r>
            <a:r>
              <a:rPr lang="es-VE" sz="1400" dirty="0" smtClean="0">
                <a:latin typeface="Verdana" panose="020B0604030504040204" pitchFamily="34" charset="0"/>
                <a:ea typeface="Verdana" panose="020B0604030504040204" pitchFamily="34" charset="0"/>
                <a:cs typeface="Verdana" panose="020B0604030504040204" pitchFamily="34" charset="0"/>
              </a:rPr>
              <a:t>dos </a:t>
            </a:r>
            <a:r>
              <a:rPr lang="es-VE" sz="1400" dirty="0">
                <a:latin typeface="Verdana" panose="020B0604030504040204" pitchFamily="34" charset="0"/>
                <a:ea typeface="Verdana" panose="020B0604030504040204" pitchFamily="34" charset="0"/>
                <a:cs typeface="Verdana" panose="020B0604030504040204" pitchFamily="34" charset="0"/>
              </a:rPr>
              <a:t>(</a:t>
            </a:r>
            <a:r>
              <a:rPr lang="es-VE" sz="1400" dirty="0" smtClean="0">
                <a:latin typeface="Verdana" panose="020B0604030504040204" pitchFamily="34" charset="0"/>
                <a:ea typeface="Verdana" panose="020B0604030504040204" pitchFamily="34" charset="0"/>
                <a:cs typeface="Verdana" panose="020B0604030504040204" pitchFamily="34" charset="0"/>
              </a:rPr>
              <a:t>02) </a:t>
            </a:r>
            <a:r>
              <a:rPr lang="es-VE" sz="1400" dirty="0">
                <a:latin typeface="Verdana" panose="020B0604030504040204" pitchFamily="34" charset="0"/>
                <a:ea typeface="Verdana" panose="020B0604030504040204" pitchFamily="34" charset="0"/>
                <a:cs typeface="Verdana" panose="020B0604030504040204" pitchFamily="34" charset="0"/>
              </a:rPr>
              <a:t>bases de datos las cuales corresponden a </a:t>
            </a:r>
            <a:r>
              <a:rPr lang="es-VE" sz="1400" dirty="0" smtClean="0">
                <a:latin typeface="Verdana" panose="020B0604030504040204" pitchFamily="34" charset="0"/>
                <a:ea typeface="Verdana" panose="020B0604030504040204" pitchFamily="34" charset="0"/>
                <a:cs typeface="Verdana" panose="020B0604030504040204" pitchFamily="34" charset="0"/>
              </a:rPr>
              <a:t>dos (2) razones sociales en </a:t>
            </a:r>
            <a:r>
              <a:rPr lang="es-VE" sz="1400" dirty="0" smtClean="0">
                <a:latin typeface="Verdana" panose="020B0604030504040204" pitchFamily="34" charset="0"/>
                <a:ea typeface="Verdana" panose="020B0604030504040204" pitchFamily="34" charset="0"/>
                <a:cs typeface="Verdana" panose="020B0604030504040204" pitchFamily="34" charset="0"/>
              </a:rPr>
              <a:t>Venezuela, </a:t>
            </a:r>
            <a:r>
              <a:rPr lang="en-US" sz="1400" dirty="0" err="1" smtClean="0"/>
              <a:t>Industrias</a:t>
            </a:r>
            <a:r>
              <a:rPr lang="en-US" sz="1400" dirty="0" smtClean="0"/>
              <a:t> </a:t>
            </a:r>
            <a:r>
              <a:rPr lang="en-US" sz="1400" dirty="0" err="1"/>
              <a:t>Veprocosm</a:t>
            </a:r>
            <a:r>
              <a:rPr lang="en-US" sz="1400" dirty="0"/>
              <a:t> C.A. </a:t>
            </a:r>
            <a:r>
              <a:rPr lang="en-US" sz="1400" dirty="0" smtClean="0"/>
              <a:t>y </a:t>
            </a:r>
            <a:r>
              <a:rPr lang="en-US" sz="1400" dirty="0" err="1"/>
              <a:t>Dismar</a:t>
            </a:r>
            <a:r>
              <a:rPr lang="en-US" sz="1400" dirty="0"/>
              <a:t> Cosmetics, C.A.</a:t>
            </a:r>
          </a:p>
          <a:p>
            <a:pPr algn="just" eaLnBrk="0" hangingPunct="0">
              <a:spcAft>
                <a:spcPts val="300"/>
              </a:spcAft>
              <a:defRPr/>
            </a:pPr>
            <a:r>
              <a:rPr lang="es-VE" sz="1400" dirty="0" smtClean="0">
                <a:latin typeface="Verdana" panose="020B0604030504040204" pitchFamily="34" charset="0"/>
                <a:ea typeface="Verdana" panose="020B0604030504040204" pitchFamily="34" charset="0"/>
                <a:cs typeface="Verdana" panose="020B0604030504040204" pitchFamily="34" charset="0"/>
              </a:rPr>
              <a:t> </a:t>
            </a:r>
            <a:endParaRPr lang="es-VE" sz="1400" dirty="0" smtClean="0">
              <a:latin typeface="Verdana" panose="020B0604030504040204" pitchFamily="34" charset="0"/>
              <a:ea typeface="Verdana" panose="020B0604030504040204" pitchFamily="34" charset="0"/>
              <a:cs typeface="Verdana" panose="020B0604030504040204" pitchFamily="34" charset="0"/>
            </a:endParaRPr>
          </a:p>
          <a:p>
            <a:pPr algn="just" eaLnBrk="0" hangingPunct="0">
              <a:spcAft>
                <a:spcPts val="300"/>
              </a:spcAft>
              <a:defRPr/>
            </a:pPr>
            <a:endParaRPr lang="es-VE" sz="1400" dirty="0" smtClean="0">
              <a:latin typeface="Verdana" panose="020B0604030504040204" pitchFamily="34" charset="0"/>
              <a:ea typeface="Verdana" panose="020B0604030504040204" pitchFamily="34" charset="0"/>
              <a:cs typeface="Verdana" panose="020B0604030504040204" pitchFamily="34" charset="0"/>
            </a:endParaRPr>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Placeholder 3"/>
          <p:cNvSpPr>
            <a:spLocks noGrp="1"/>
          </p:cNvSpPr>
          <p:nvPr>
            <p:ph type="body" sz="quarter" idx="13"/>
          </p:nvPr>
        </p:nvSpPr>
        <p:spPr/>
        <p:txBody>
          <a:bodyPr/>
          <a:lstStyle/>
          <a:p>
            <a:r>
              <a:rPr lang="es-VE" dirty="0" smtClean="0"/>
              <a:t>Escenarios de la solución de la negocios</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Alcance de la Solución</a:t>
            </a:r>
            <a:endParaRPr lang="es-VE" dirty="0">
              <a:effectLst>
                <a:outerShdw blurRad="38100" dist="38100" dir="2700000" algn="tl">
                  <a:srgbClr val="000000">
                    <a:alpha val="43137"/>
                  </a:srgbClr>
                </a:outerShdw>
              </a:effectLst>
            </a:endParaRPr>
          </a:p>
        </p:txBody>
      </p:sp>
      <p:pic>
        <p:nvPicPr>
          <p:cNvPr id="5122" name="Picture 2" descr="https://brandspace.deloitte.com/downloads/59e4fa4b22eb8/lg_58a8b8f2a38f33ba29cad775.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5426" y="3002866"/>
            <a:ext cx="4572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8"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2"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349646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smtClean="0"/>
              <a:t>SAP Business One </a:t>
            </a:r>
            <a:r>
              <a:rPr lang="en-US" sz="1400" dirty="0" err="1" smtClean="0"/>
              <a:t>provee</a:t>
            </a:r>
            <a:r>
              <a:rPr lang="en-US" sz="1400" dirty="0" smtClean="0"/>
              <a:t> un </a:t>
            </a:r>
            <a:r>
              <a:rPr lang="en-US" sz="1400" dirty="0" err="1" smtClean="0"/>
              <a:t>completo</a:t>
            </a:r>
            <a:r>
              <a:rPr lang="en-US" sz="1400" dirty="0" smtClean="0"/>
              <a:t> </a:t>
            </a:r>
            <a:r>
              <a:rPr lang="en-US" sz="1400" dirty="0" err="1" smtClean="0"/>
              <a:t>abanico</a:t>
            </a:r>
            <a:r>
              <a:rPr lang="en-US" sz="1400" dirty="0" smtClean="0"/>
              <a:t> de </a:t>
            </a:r>
            <a:r>
              <a:rPr lang="en-US" sz="1400" dirty="0" err="1" smtClean="0"/>
              <a:t>opc</a:t>
            </a:r>
            <a:r>
              <a:rPr lang="es-VE" sz="1400" dirty="0" smtClean="0"/>
              <a:t>iones para gestionar con fluidez la operación financiera. </a:t>
            </a:r>
          </a:p>
          <a:p>
            <a:r>
              <a:rPr lang="es-VE" sz="1400" dirty="0" smtClean="0"/>
              <a:t>Logra automatizar los procesos claves cotidianos como actualización de libros diarios, transacciones en distintas monedas y operaciones tributarias.</a:t>
            </a:r>
          </a:p>
          <a:p>
            <a:r>
              <a:rPr lang="es-VE" sz="1400" dirty="0" smtClean="0"/>
              <a:t>También es gestionable la actividad bancaria mediante el registro de conciliaciones y movimientos de bancos. </a:t>
            </a:r>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Finanzas</a:t>
            </a:r>
            <a:endParaRPr lang="en-US" b="1" dirty="0" smtClean="0">
              <a:solidFill>
                <a:srgbClr val="86BC25"/>
              </a:solidFill>
            </a:endParaRPr>
          </a:p>
          <a:p>
            <a:pPr lvl="2"/>
            <a:r>
              <a:rPr lang="en-US" dirty="0" smtClean="0"/>
              <a:t>Plan de </a:t>
            </a:r>
            <a:r>
              <a:rPr lang="en-US" dirty="0" err="1" smtClean="0"/>
              <a:t>cuenta</a:t>
            </a:r>
            <a:endParaRPr lang="en-US" dirty="0" smtClean="0"/>
          </a:p>
          <a:p>
            <a:pPr lvl="2"/>
            <a:r>
              <a:rPr lang="en-US" dirty="0" err="1" smtClean="0"/>
              <a:t>Tratar</a:t>
            </a:r>
            <a:r>
              <a:rPr lang="en-US" dirty="0" smtClean="0"/>
              <a:t> plan de </a:t>
            </a:r>
            <a:r>
              <a:rPr lang="en-US" dirty="0" err="1" smtClean="0"/>
              <a:t>cuentas</a:t>
            </a:r>
            <a:endParaRPr lang="en-US" dirty="0" smtClean="0"/>
          </a:p>
          <a:p>
            <a:pPr lvl="2"/>
            <a:r>
              <a:rPr lang="en-US" dirty="0" err="1" smtClean="0"/>
              <a:t>Asiento</a:t>
            </a:r>
            <a:endParaRPr lang="en-US" dirty="0" smtClean="0"/>
          </a:p>
          <a:p>
            <a:pPr lvl="2"/>
            <a:r>
              <a:rPr lang="en-US" dirty="0" err="1" smtClean="0"/>
              <a:t>Documentos</a:t>
            </a:r>
            <a:r>
              <a:rPr lang="en-US" dirty="0" smtClean="0"/>
              <a:t> preliminaries</a:t>
            </a:r>
          </a:p>
          <a:p>
            <a:pPr lvl="2"/>
            <a:r>
              <a:rPr lang="en-US" dirty="0" err="1" smtClean="0"/>
              <a:t>Plantillas</a:t>
            </a:r>
            <a:r>
              <a:rPr lang="en-US" dirty="0" smtClean="0"/>
              <a:t> de </a:t>
            </a:r>
            <a:r>
              <a:rPr lang="en-US" dirty="0" err="1" smtClean="0"/>
              <a:t>contabilización</a:t>
            </a:r>
            <a:endParaRPr lang="en-US" dirty="0" smtClean="0"/>
          </a:p>
          <a:p>
            <a:pPr lvl="2"/>
            <a:r>
              <a:rPr lang="en-US" dirty="0" err="1" smtClean="0"/>
              <a:t>Anular</a:t>
            </a:r>
            <a:r>
              <a:rPr lang="en-US" dirty="0" smtClean="0"/>
              <a:t> </a:t>
            </a:r>
            <a:r>
              <a:rPr lang="en-US" dirty="0" err="1" smtClean="0"/>
              <a:t>transacciones</a:t>
            </a:r>
            <a:endParaRPr lang="en-US" dirty="0" smtClean="0"/>
          </a:p>
          <a:p>
            <a:pPr lvl="2"/>
            <a:r>
              <a:rPr lang="en-US" dirty="0" err="1" smtClean="0"/>
              <a:t>Diferencias</a:t>
            </a:r>
            <a:r>
              <a:rPr lang="en-US" dirty="0" smtClean="0"/>
              <a:t> de </a:t>
            </a:r>
            <a:r>
              <a:rPr lang="en-US" dirty="0" err="1" smtClean="0"/>
              <a:t>tipo</a:t>
            </a:r>
            <a:r>
              <a:rPr lang="en-US" dirty="0" smtClean="0"/>
              <a:t> de </a:t>
            </a:r>
            <a:r>
              <a:rPr lang="en-US" dirty="0" err="1" smtClean="0"/>
              <a:t>cambio</a:t>
            </a:r>
            <a:endParaRPr lang="en-US" dirty="0" smtClean="0"/>
          </a:p>
          <a:p>
            <a:pPr lvl="2"/>
            <a:r>
              <a:rPr lang="en-US" dirty="0" err="1" smtClean="0"/>
              <a:t>Modelos</a:t>
            </a:r>
            <a:r>
              <a:rPr lang="en-US" dirty="0" smtClean="0"/>
              <a:t> de </a:t>
            </a:r>
            <a:r>
              <a:rPr lang="en-US" dirty="0" err="1" smtClean="0"/>
              <a:t>informes</a:t>
            </a:r>
            <a:r>
              <a:rPr lang="en-US" dirty="0" smtClean="0"/>
              <a:t> </a:t>
            </a:r>
            <a:r>
              <a:rPr lang="en-US" dirty="0" err="1" smtClean="0"/>
              <a:t>financieros</a:t>
            </a:r>
            <a:endParaRPr lang="en-US" dirty="0" smtClean="0"/>
          </a:p>
          <a:p>
            <a:pPr lvl="2"/>
            <a:r>
              <a:rPr lang="en-US" dirty="0" err="1" smtClean="0"/>
              <a:t>Lista</a:t>
            </a:r>
            <a:r>
              <a:rPr lang="en-US" dirty="0" smtClean="0"/>
              <a:t> de </a:t>
            </a:r>
            <a:r>
              <a:rPr lang="en-US" dirty="0" err="1" smtClean="0"/>
              <a:t>verificación</a:t>
            </a:r>
            <a:r>
              <a:rPr lang="en-US" dirty="0" smtClean="0"/>
              <a:t> de </a:t>
            </a:r>
            <a:r>
              <a:rPr lang="en-US" dirty="0" err="1" smtClean="0"/>
              <a:t>procesos</a:t>
            </a:r>
            <a:endParaRPr lang="en-US" dirty="0" smtClean="0"/>
          </a:p>
          <a:p>
            <a:pPr lvl="2"/>
            <a:r>
              <a:rPr lang="en-US" dirty="0" err="1" smtClean="0"/>
              <a:t>Impresión</a:t>
            </a:r>
            <a:r>
              <a:rPr lang="en-US" dirty="0" smtClean="0"/>
              <a:t> de </a:t>
            </a:r>
            <a:r>
              <a:rPr lang="en-US" dirty="0" err="1" smtClean="0"/>
              <a:t>documentos</a:t>
            </a:r>
            <a:endParaRPr lang="en-US" dirty="0" smtClean="0"/>
          </a:p>
          <a:p>
            <a:pPr lvl="2"/>
            <a:r>
              <a:rPr lang="en-US" dirty="0" err="1" smtClean="0"/>
              <a:t>Informe</a:t>
            </a:r>
            <a:r>
              <a:rPr lang="en-US" dirty="0" smtClean="0"/>
              <a:t> de </a:t>
            </a:r>
            <a:r>
              <a:rPr lang="en-US" dirty="0" err="1" smtClean="0"/>
              <a:t>documento</a:t>
            </a:r>
            <a:r>
              <a:rPr lang="en-US" dirty="0" smtClean="0"/>
              <a:t> </a:t>
            </a:r>
            <a:r>
              <a:rPr lang="en-US" dirty="0" err="1" smtClean="0"/>
              <a:t>preliminar</a:t>
            </a:r>
            <a:endParaRPr lang="en-US" dirty="0" smtClean="0"/>
          </a:p>
          <a:p>
            <a:pPr lvl="2"/>
            <a:r>
              <a:rPr lang="en-US" dirty="0" err="1" smtClean="0"/>
              <a:t>Reconciliación</a:t>
            </a:r>
            <a:r>
              <a:rPr lang="en-US" dirty="0" smtClean="0"/>
              <a:t> </a:t>
            </a:r>
            <a:r>
              <a:rPr lang="en-US" dirty="0" err="1" smtClean="0"/>
              <a:t>interna</a:t>
            </a:r>
            <a:endParaRPr lang="en-US" dirty="0" smtClean="0"/>
          </a:p>
          <a:p>
            <a:pPr lvl="2"/>
            <a:endParaRPr lang="en-US" dirty="0"/>
          </a:p>
        </p:txBody>
      </p:sp>
      <p:sp>
        <p:nvSpPr>
          <p:cNvPr id="89" name="Text Placeholder 8"/>
          <p:cNvSpPr txBox="1">
            <a:spLocks/>
          </p:cNvSpPr>
          <p:nvPr/>
        </p:nvSpPr>
        <p:spPr>
          <a:xfrm>
            <a:off x="7564097" y="1665290"/>
            <a:ext cx="2341903"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2"/>
            <a:r>
              <a:rPr lang="en-US" dirty="0" err="1" smtClean="0"/>
              <a:t>Definición</a:t>
            </a:r>
            <a:r>
              <a:rPr lang="en-US" dirty="0" smtClean="0"/>
              <a:t> del </a:t>
            </a:r>
            <a:r>
              <a:rPr lang="en-US" dirty="0" err="1" smtClean="0"/>
              <a:t>presupuesto</a:t>
            </a:r>
            <a:endParaRPr lang="en-US" dirty="0" smtClean="0"/>
          </a:p>
          <a:p>
            <a:pPr lvl="2"/>
            <a:r>
              <a:rPr lang="en-US" dirty="0" err="1" smtClean="0"/>
              <a:t>Contabilidad</a:t>
            </a:r>
            <a:r>
              <a:rPr lang="en-US" dirty="0" smtClean="0"/>
              <a:t> de </a:t>
            </a:r>
            <a:r>
              <a:rPr lang="en-US" dirty="0" err="1" smtClean="0"/>
              <a:t>costo</a:t>
            </a:r>
            <a:endParaRPr lang="en-US" dirty="0" smtClean="0"/>
          </a:p>
          <a:p>
            <a:pPr lvl="2"/>
            <a:r>
              <a:rPr lang="en-US" dirty="0" err="1" smtClean="0"/>
              <a:t>Asignar</a:t>
            </a:r>
            <a:r>
              <a:rPr lang="en-US" dirty="0" smtClean="0"/>
              <a:t> </a:t>
            </a:r>
            <a:r>
              <a:rPr lang="en-US" dirty="0" err="1" smtClean="0"/>
              <a:t>comprobante</a:t>
            </a:r>
            <a:r>
              <a:rPr lang="en-US" dirty="0" smtClean="0"/>
              <a:t> de </a:t>
            </a:r>
            <a:r>
              <a:rPr lang="en-US" dirty="0" err="1" smtClean="0"/>
              <a:t>ventas</a:t>
            </a:r>
            <a:endParaRPr lang="en-US" dirty="0" smtClean="0"/>
          </a:p>
          <a:p>
            <a:pPr lvl="2"/>
            <a:r>
              <a:rPr lang="en-US" dirty="0" err="1" smtClean="0"/>
              <a:t>Revalorización</a:t>
            </a:r>
            <a:endParaRPr lang="en-US" dirty="0" smtClean="0"/>
          </a:p>
          <a:p>
            <a:pPr lvl="2"/>
            <a:r>
              <a:rPr lang="en-US" dirty="0" err="1" smtClean="0"/>
              <a:t>Informes</a:t>
            </a:r>
            <a:r>
              <a:rPr lang="en-US" dirty="0" smtClean="0"/>
              <a:t> </a:t>
            </a:r>
            <a:r>
              <a:rPr lang="en-US" dirty="0" err="1" smtClean="0"/>
              <a:t>financieros</a:t>
            </a:r>
            <a:endParaRPr lang="en-US" dirty="0" smtClean="0"/>
          </a:p>
          <a:p>
            <a:pPr lvl="2"/>
            <a:endParaRPr lang="en-US" dirty="0"/>
          </a:p>
        </p:txBody>
      </p:sp>
      <p:sp>
        <p:nvSpPr>
          <p:cNvPr id="33"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4"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6"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7"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8"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660283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4"/>
          <p:cNvSpPr>
            <a:spLocks noGrp="1"/>
          </p:cNvSpPr>
          <p:nvPr>
            <p:ph type="body" sz="quarter" idx="13"/>
          </p:nvPr>
        </p:nvSpPr>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dirty="0" smtClean="0"/>
              <a:t>El </a:t>
            </a:r>
            <a:r>
              <a:rPr lang="en-US" sz="1400" dirty="0" err="1" smtClean="0"/>
              <a:t>área</a:t>
            </a:r>
            <a:r>
              <a:rPr lang="en-US" sz="1400" dirty="0" smtClean="0"/>
              <a:t> de </a:t>
            </a:r>
            <a:r>
              <a:rPr lang="en-US" sz="1400" dirty="0" err="1" smtClean="0"/>
              <a:t>compras</a:t>
            </a:r>
            <a:r>
              <a:rPr lang="en-US" sz="1400" dirty="0" smtClean="0"/>
              <a:t> de SAP Business One </a:t>
            </a:r>
            <a:r>
              <a:rPr lang="en-US" sz="1400" dirty="0" err="1" smtClean="0"/>
              <a:t>ofrece</a:t>
            </a:r>
            <a:r>
              <a:rPr lang="en-US" sz="1400" dirty="0" smtClean="0"/>
              <a:t> </a:t>
            </a:r>
            <a:r>
              <a:rPr lang="en-US" sz="1400" dirty="0" err="1" smtClean="0"/>
              <a:t>integración</a:t>
            </a:r>
            <a:r>
              <a:rPr lang="en-US" sz="1400" dirty="0" smtClean="0"/>
              <a:t> y </a:t>
            </a:r>
            <a:r>
              <a:rPr lang="en-US" sz="1400" dirty="0" err="1" smtClean="0"/>
              <a:t>automatización</a:t>
            </a:r>
            <a:r>
              <a:rPr lang="en-US" sz="1400" dirty="0" smtClean="0"/>
              <a:t> </a:t>
            </a:r>
            <a:r>
              <a:rPr lang="en-US" sz="1400" dirty="0" err="1" smtClean="0"/>
              <a:t>en</a:t>
            </a:r>
            <a:r>
              <a:rPr lang="en-US" sz="1400" dirty="0" smtClean="0"/>
              <a:t> </a:t>
            </a:r>
            <a:r>
              <a:rPr lang="en-US" sz="1400" dirty="0" err="1" smtClean="0"/>
              <a:t>los</a:t>
            </a:r>
            <a:r>
              <a:rPr lang="en-US" sz="1400" dirty="0" smtClean="0"/>
              <a:t> </a:t>
            </a:r>
            <a:r>
              <a:rPr lang="en-US" sz="1400" dirty="0" err="1" smtClean="0"/>
              <a:t>registros</a:t>
            </a:r>
            <a:r>
              <a:rPr lang="en-US" sz="1400" dirty="0" smtClean="0"/>
              <a:t> de </a:t>
            </a:r>
            <a:r>
              <a:rPr lang="en-US" sz="1400" dirty="0" err="1" smtClean="0"/>
              <a:t>facturas</a:t>
            </a:r>
            <a:r>
              <a:rPr lang="en-US" sz="1400" dirty="0" smtClean="0"/>
              <a:t> y </a:t>
            </a:r>
            <a:r>
              <a:rPr lang="en-US" sz="1400" dirty="0" err="1" smtClean="0"/>
              <a:t>documentos</a:t>
            </a:r>
            <a:r>
              <a:rPr lang="en-US" sz="1400" dirty="0" smtClean="0"/>
              <a:t>. </a:t>
            </a:r>
            <a:endParaRPr lang="en-US" sz="1400" dirty="0"/>
          </a:p>
          <a:p>
            <a:r>
              <a:rPr lang="en-US" sz="1400" dirty="0" smtClean="0"/>
              <a:t>Como </a:t>
            </a:r>
            <a:r>
              <a:rPr lang="en-US" sz="1400" dirty="0" err="1" smtClean="0"/>
              <a:t>también</a:t>
            </a:r>
            <a:r>
              <a:rPr lang="en-US" sz="1400" dirty="0" smtClean="0"/>
              <a:t> </a:t>
            </a:r>
            <a:r>
              <a:rPr lang="en-US" sz="1400" dirty="0" err="1" smtClean="0"/>
              <a:t>todos</a:t>
            </a:r>
            <a:r>
              <a:rPr lang="en-US" sz="1400" dirty="0" smtClean="0"/>
              <a:t> </a:t>
            </a:r>
            <a:r>
              <a:rPr lang="en-US" sz="1400" dirty="0" err="1" smtClean="0"/>
              <a:t>los</a:t>
            </a:r>
            <a:r>
              <a:rPr lang="en-US" sz="1400" dirty="0" smtClean="0"/>
              <a:t> </a:t>
            </a:r>
            <a:r>
              <a:rPr lang="en-US" sz="1400" dirty="0" err="1" smtClean="0"/>
              <a:t>procedimientos</a:t>
            </a:r>
            <a:r>
              <a:rPr lang="en-US" sz="1400" dirty="0" smtClean="0"/>
              <a:t> </a:t>
            </a:r>
            <a:r>
              <a:rPr lang="en-US" sz="1400" dirty="0" err="1" smtClean="0"/>
              <a:t>involucrados</a:t>
            </a:r>
            <a:r>
              <a:rPr lang="en-US" sz="1400" dirty="0" smtClean="0"/>
              <a:t> </a:t>
            </a:r>
            <a:r>
              <a:rPr lang="en-US" sz="1400" dirty="0" err="1" smtClean="0"/>
              <a:t>en</a:t>
            </a:r>
            <a:r>
              <a:rPr lang="en-US" sz="1400" dirty="0" smtClean="0"/>
              <a:t> el </a:t>
            </a:r>
            <a:r>
              <a:rPr lang="en-US" sz="1400" dirty="0" err="1" smtClean="0"/>
              <a:t>ciclo</a:t>
            </a:r>
            <a:r>
              <a:rPr lang="en-US" sz="1400" dirty="0" smtClean="0"/>
              <a:t> de </a:t>
            </a:r>
            <a:r>
              <a:rPr lang="en-US" sz="1400" dirty="0" err="1" smtClean="0"/>
              <a:t>compras</a:t>
            </a:r>
            <a:r>
              <a:rPr lang="en-US" sz="1400" dirty="0" smtClean="0"/>
              <a:t> </a:t>
            </a:r>
            <a:r>
              <a:rPr lang="en-US" sz="1400" dirty="0" err="1" smtClean="0"/>
              <a:t>alineado</a:t>
            </a:r>
            <a:r>
              <a:rPr lang="en-US" sz="1400" dirty="0" smtClean="0"/>
              <a:t> a las </a:t>
            </a:r>
            <a:r>
              <a:rPr lang="en-US" sz="1400" dirty="0" err="1" smtClean="0"/>
              <a:t>buenas</a:t>
            </a:r>
            <a:r>
              <a:rPr lang="en-US" sz="1400" dirty="0" smtClean="0"/>
              <a:t> practices.</a:t>
            </a:r>
          </a:p>
          <a:p>
            <a:endParaRPr lang="es-VE" sz="1400" dirty="0" smtClean="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711943"/>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Compras</a:t>
            </a:r>
            <a:endParaRPr lang="en-US" b="1" dirty="0" smtClean="0">
              <a:solidFill>
                <a:srgbClr val="86BC25"/>
              </a:solidFill>
            </a:endParaRPr>
          </a:p>
          <a:p>
            <a:pPr lvl="2"/>
            <a:r>
              <a:rPr lang="en-US" dirty="0" err="1" smtClean="0"/>
              <a:t>Oferta</a:t>
            </a:r>
            <a:r>
              <a:rPr lang="en-US" dirty="0" smtClean="0"/>
              <a:t> de </a:t>
            </a:r>
            <a:r>
              <a:rPr lang="en-US" dirty="0" err="1" smtClean="0"/>
              <a:t>compra</a:t>
            </a:r>
            <a:endParaRPr lang="en-US" dirty="0" smtClean="0"/>
          </a:p>
          <a:p>
            <a:pPr lvl="2"/>
            <a:r>
              <a:rPr lang="en-US" dirty="0" err="1" smtClean="0"/>
              <a:t>Orden</a:t>
            </a:r>
            <a:r>
              <a:rPr lang="en-US" dirty="0" smtClean="0"/>
              <a:t> de </a:t>
            </a:r>
            <a:r>
              <a:rPr lang="en-US" dirty="0" err="1" smtClean="0"/>
              <a:t>compra</a:t>
            </a:r>
            <a:endParaRPr lang="en-US" dirty="0" smtClean="0"/>
          </a:p>
          <a:p>
            <a:pPr lvl="2"/>
            <a:r>
              <a:rPr lang="en-US" dirty="0" err="1" smtClean="0"/>
              <a:t>Entrega</a:t>
            </a:r>
            <a:r>
              <a:rPr lang="en-US" dirty="0" smtClean="0"/>
              <a:t> de </a:t>
            </a:r>
            <a:r>
              <a:rPr lang="en-US" dirty="0" err="1" smtClean="0"/>
              <a:t>mercancía</a:t>
            </a:r>
            <a:endParaRPr lang="en-US" dirty="0" smtClean="0"/>
          </a:p>
          <a:p>
            <a:pPr lvl="2"/>
            <a:r>
              <a:rPr lang="en-US" dirty="0" err="1" smtClean="0"/>
              <a:t>Devolución</a:t>
            </a:r>
            <a:r>
              <a:rPr lang="en-US" dirty="0" smtClean="0"/>
              <a:t> de </a:t>
            </a:r>
            <a:r>
              <a:rPr lang="en-US" dirty="0" err="1" smtClean="0"/>
              <a:t>mercancía</a:t>
            </a:r>
            <a:endParaRPr lang="en-US" dirty="0" smtClean="0"/>
          </a:p>
          <a:p>
            <a:pPr lvl="2"/>
            <a:r>
              <a:rPr lang="en-US" dirty="0" err="1" smtClean="0"/>
              <a:t>Solicitud</a:t>
            </a:r>
            <a:r>
              <a:rPr lang="en-US" dirty="0" smtClean="0"/>
              <a:t> de </a:t>
            </a:r>
            <a:r>
              <a:rPr lang="en-US" dirty="0" err="1" smtClean="0"/>
              <a:t>anticipo</a:t>
            </a:r>
            <a:r>
              <a:rPr lang="en-US" dirty="0" smtClean="0"/>
              <a:t> a </a:t>
            </a:r>
            <a:r>
              <a:rPr lang="en-US" dirty="0" err="1" smtClean="0"/>
              <a:t>proveedor</a:t>
            </a:r>
            <a:endParaRPr lang="en-US" dirty="0" smtClean="0"/>
          </a:p>
          <a:p>
            <a:pPr lvl="2"/>
            <a:r>
              <a:rPr lang="en-US" dirty="0" err="1" smtClean="0"/>
              <a:t>Factura</a:t>
            </a:r>
            <a:r>
              <a:rPr lang="en-US" dirty="0" smtClean="0"/>
              <a:t> de </a:t>
            </a:r>
            <a:r>
              <a:rPr lang="en-US" dirty="0" err="1" smtClean="0"/>
              <a:t>anticipo</a:t>
            </a:r>
            <a:r>
              <a:rPr lang="en-US" dirty="0" smtClean="0"/>
              <a:t> a </a:t>
            </a:r>
            <a:r>
              <a:rPr lang="en-US" dirty="0" err="1" smtClean="0"/>
              <a:t>proveedor</a:t>
            </a:r>
            <a:endParaRPr lang="en-US" dirty="0" smtClean="0"/>
          </a:p>
          <a:p>
            <a:pPr lvl="2"/>
            <a:r>
              <a:rPr lang="en-US" dirty="0" smtClean="0"/>
              <a:t>Nota de </a:t>
            </a:r>
            <a:r>
              <a:rPr lang="en-US" dirty="0" err="1" smtClean="0"/>
              <a:t>débito</a:t>
            </a:r>
            <a:r>
              <a:rPr lang="en-US" dirty="0" smtClean="0"/>
              <a:t> de </a:t>
            </a:r>
            <a:r>
              <a:rPr lang="en-US" dirty="0" err="1" smtClean="0"/>
              <a:t>proveedores</a:t>
            </a:r>
            <a:endParaRPr lang="en-US" dirty="0" smtClean="0"/>
          </a:p>
          <a:p>
            <a:pPr lvl="2"/>
            <a:r>
              <a:rPr lang="en-US" dirty="0" smtClean="0"/>
              <a:t>Nota de </a:t>
            </a:r>
            <a:r>
              <a:rPr lang="en-US" dirty="0" err="1" smtClean="0"/>
              <a:t>crédito</a:t>
            </a:r>
            <a:r>
              <a:rPr lang="en-US" dirty="0" smtClean="0"/>
              <a:t> de </a:t>
            </a:r>
            <a:r>
              <a:rPr lang="en-US" dirty="0" err="1" smtClean="0"/>
              <a:t>proveedores</a:t>
            </a:r>
            <a:endParaRPr lang="en-US" dirty="0" smtClean="0"/>
          </a:p>
          <a:p>
            <a:pPr lvl="2"/>
            <a:r>
              <a:rPr lang="en-US" dirty="0" err="1" smtClean="0"/>
              <a:t>Factura</a:t>
            </a:r>
            <a:r>
              <a:rPr lang="en-US" dirty="0" smtClean="0"/>
              <a:t> de reserve de </a:t>
            </a:r>
            <a:r>
              <a:rPr lang="en-US" dirty="0" err="1" smtClean="0"/>
              <a:t>proveedores</a:t>
            </a:r>
            <a:endParaRPr lang="en-US" dirty="0" smtClean="0"/>
          </a:p>
          <a:p>
            <a:pPr lvl="2"/>
            <a:r>
              <a:rPr lang="en-US" dirty="0" err="1" smtClean="0"/>
              <a:t>Transacciones</a:t>
            </a:r>
            <a:r>
              <a:rPr lang="en-US" dirty="0" smtClean="0"/>
              <a:t> </a:t>
            </a:r>
            <a:r>
              <a:rPr lang="en-US" dirty="0" err="1" smtClean="0"/>
              <a:t>periódicas</a:t>
            </a:r>
            <a:endParaRPr lang="en-US" dirty="0" smtClean="0"/>
          </a:p>
          <a:p>
            <a:pPr lvl="2"/>
            <a:r>
              <a:rPr lang="en-US" dirty="0" err="1" smtClean="0"/>
              <a:t>Modelo</a:t>
            </a:r>
            <a:r>
              <a:rPr lang="en-US" dirty="0" smtClean="0"/>
              <a:t> de </a:t>
            </a:r>
            <a:r>
              <a:rPr lang="en-US" dirty="0" err="1" smtClean="0"/>
              <a:t>transacciones</a:t>
            </a:r>
            <a:r>
              <a:rPr lang="en-US" dirty="0" smtClean="0"/>
              <a:t> </a:t>
            </a:r>
            <a:r>
              <a:rPr lang="en-US" dirty="0" err="1" smtClean="0"/>
              <a:t>periódicas</a:t>
            </a:r>
            <a:endParaRPr lang="en-US" dirty="0" smtClean="0"/>
          </a:p>
          <a:p>
            <a:pPr lvl="2"/>
            <a:r>
              <a:rPr lang="en-US" dirty="0" err="1" smtClean="0"/>
              <a:t>Asistente</a:t>
            </a:r>
            <a:r>
              <a:rPr lang="en-US" dirty="0" smtClean="0"/>
              <a:t> de </a:t>
            </a:r>
            <a:r>
              <a:rPr lang="en-US" dirty="0" err="1" smtClean="0"/>
              <a:t>confirmación</a:t>
            </a:r>
            <a:r>
              <a:rPr lang="en-US" dirty="0" smtClean="0"/>
              <a:t> de </a:t>
            </a:r>
            <a:r>
              <a:rPr lang="en-US" dirty="0" err="1" smtClean="0"/>
              <a:t>aprovisionamiento</a:t>
            </a:r>
            <a:endParaRPr lang="en-US" dirty="0"/>
          </a:p>
        </p:txBody>
      </p:sp>
      <p:sp>
        <p:nvSpPr>
          <p:cNvPr id="89" name="Text Placeholder 8"/>
          <p:cNvSpPr txBox="1">
            <a:spLocks/>
          </p:cNvSpPr>
          <p:nvPr/>
        </p:nvSpPr>
        <p:spPr>
          <a:xfrm>
            <a:off x="7564097" y="1665290"/>
            <a:ext cx="2341903"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2"/>
            <a:r>
              <a:rPr lang="en-US" dirty="0" err="1" smtClean="0"/>
              <a:t>Asistente</a:t>
            </a:r>
            <a:r>
              <a:rPr lang="en-US" dirty="0" smtClean="0"/>
              <a:t> de </a:t>
            </a:r>
            <a:r>
              <a:rPr lang="en-US" dirty="0" err="1" smtClean="0"/>
              <a:t>creación</a:t>
            </a:r>
            <a:r>
              <a:rPr lang="en-US" dirty="0" smtClean="0"/>
              <a:t> de </a:t>
            </a:r>
            <a:r>
              <a:rPr lang="en-US" dirty="0" err="1" smtClean="0"/>
              <a:t>oferta</a:t>
            </a:r>
            <a:r>
              <a:rPr lang="en-US" dirty="0" smtClean="0"/>
              <a:t> de </a:t>
            </a:r>
            <a:r>
              <a:rPr lang="en-US" dirty="0" err="1" smtClean="0"/>
              <a:t>compra</a:t>
            </a:r>
            <a:endParaRPr lang="en-US" dirty="0" smtClean="0"/>
          </a:p>
          <a:p>
            <a:pPr lvl="2"/>
            <a:r>
              <a:rPr lang="en-US" dirty="0" err="1" smtClean="0"/>
              <a:t>Impresión</a:t>
            </a:r>
            <a:r>
              <a:rPr lang="en-US" dirty="0" smtClean="0"/>
              <a:t> de </a:t>
            </a:r>
            <a:r>
              <a:rPr lang="en-US" dirty="0" err="1" smtClean="0"/>
              <a:t>documento</a:t>
            </a:r>
            <a:endParaRPr lang="en-US" dirty="0" smtClean="0"/>
          </a:p>
          <a:p>
            <a:pPr lvl="2"/>
            <a:r>
              <a:rPr lang="en-US" dirty="0" err="1" smtClean="0"/>
              <a:t>Informe</a:t>
            </a:r>
            <a:r>
              <a:rPr lang="en-US" dirty="0" smtClean="0"/>
              <a:t> de </a:t>
            </a:r>
            <a:r>
              <a:rPr lang="en-US" dirty="0" err="1" smtClean="0"/>
              <a:t>compra</a:t>
            </a:r>
            <a:endParaRPr lang="en-US" dirty="0" smtClean="0"/>
          </a:p>
          <a:p>
            <a:pPr lvl="2"/>
            <a:r>
              <a:rPr lang="en-US" dirty="0" err="1" smtClean="0"/>
              <a:t>Precio</a:t>
            </a:r>
            <a:r>
              <a:rPr lang="en-US" dirty="0" smtClean="0"/>
              <a:t> de </a:t>
            </a:r>
            <a:r>
              <a:rPr lang="en-US" dirty="0" err="1" smtClean="0"/>
              <a:t>entrega</a:t>
            </a:r>
            <a:endParaRPr lang="en-US" dirty="0"/>
          </a:p>
        </p:txBody>
      </p:sp>
      <p:sp>
        <p:nvSpPr>
          <p:cNvPr id="33"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4"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6"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7"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8"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47877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4"/>
          <p:cNvSpPr>
            <a:spLocks noGrp="1"/>
          </p:cNvSpPr>
          <p:nvPr>
            <p:ph type="body" sz="quarter" idx="13"/>
          </p:nvPr>
        </p:nvSpPr>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dirty="0" smtClean="0"/>
              <a:t>El </a:t>
            </a:r>
            <a:r>
              <a:rPr lang="en-US" sz="1400" dirty="0" err="1" smtClean="0"/>
              <a:t>área</a:t>
            </a:r>
            <a:r>
              <a:rPr lang="en-US" sz="1400" dirty="0" smtClean="0"/>
              <a:t> de </a:t>
            </a:r>
            <a:r>
              <a:rPr lang="en-US" sz="1400" dirty="0" err="1" smtClean="0"/>
              <a:t>ventas</a:t>
            </a:r>
            <a:r>
              <a:rPr lang="en-US" sz="1400" dirty="0" smtClean="0"/>
              <a:t> de SAP Business One </a:t>
            </a:r>
            <a:r>
              <a:rPr lang="en-US" sz="1400" dirty="0" err="1" smtClean="0"/>
              <a:t>ofrece</a:t>
            </a:r>
            <a:r>
              <a:rPr lang="en-US" sz="1400" dirty="0" smtClean="0"/>
              <a:t> </a:t>
            </a:r>
            <a:r>
              <a:rPr lang="en-US" sz="1400" dirty="0" err="1" smtClean="0"/>
              <a:t>integración</a:t>
            </a:r>
            <a:r>
              <a:rPr lang="en-US" sz="1400" dirty="0" smtClean="0"/>
              <a:t> y </a:t>
            </a:r>
            <a:r>
              <a:rPr lang="en-US" sz="1400" dirty="0" err="1" smtClean="0"/>
              <a:t>automatización</a:t>
            </a:r>
            <a:r>
              <a:rPr lang="en-US" sz="1400" dirty="0" smtClean="0"/>
              <a:t> </a:t>
            </a:r>
            <a:r>
              <a:rPr lang="en-US" sz="1400" dirty="0" err="1" smtClean="0"/>
              <a:t>en</a:t>
            </a:r>
            <a:r>
              <a:rPr lang="en-US" sz="1400" dirty="0" smtClean="0"/>
              <a:t> </a:t>
            </a:r>
            <a:r>
              <a:rPr lang="en-US" sz="1400" dirty="0" err="1" smtClean="0"/>
              <a:t>los</a:t>
            </a:r>
            <a:r>
              <a:rPr lang="en-US" sz="1400" dirty="0" smtClean="0"/>
              <a:t> </a:t>
            </a:r>
            <a:r>
              <a:rPr lang="en-US" sz="1400" dirty="0" err="1" smtClean="0"/>
              <a:t>registros</a:t>
            </a:r>
            <a:r>
              <a:rPr lang="en-US" sz="1400" dirty="0" smtClean="0"/>
              <a:t> de </a:t>
            </a:r>
            <a:r>
              <a:rPr lang="en-US" sz="1400" dirty="0" err="1" smtClean="0"/>
              <a:t>facturas</a:t>
            </a:r>
            <a:r>
              <a:rPr lang="en-US" sz="1400" dirty="0" smtClean="0"/>
              <a:t> y </a:t>
            </a:r>
            <a:r>
              <a:rPr lang="en-US" sz="1400" dirty="0" err="1" smtClean="0"/>
              <a:t>documentos</a:t>
            </a:r>
            <a:r>
              <a:rPr lang="en-US" sz="1400" dirty="0" smtClean="0"/>
              <a:t> </a:t>
            </a:r>
            <a:r>
              <a:rPr lang="en-US" sz="1400" dirty="0" err="1" smtClean="0"/>
              <a:t>como</a:t>
            </a:r>
            <a:r>
              <a:rPr lang="en-US" sz="1400" dirty="0" smtClean="0"/>
              <a:t> </a:t>
            </a:r>
            <a:r>
              <a:rPr lang="en-US" sz="1400" dirty="0" err="1" smtClean="0"/>
              <a:t>en</a:t>
            </a:r>
            <a:r>
              <a:rPr lang="en-US" sz="1400" dirty="0" smtClean="0"/>
              <a:t> el sector de </a:t>
            </a:r>
            <a:r>
              <a:rPr lang="en-US" sz="1400" dirty="0" err="1" smtClean="0"/>
              <a:t>compras</a:t>
            </a:r>
            <a:r>
              <a:rPr lang="en-US" sz="1400" dirty="0" smtClean="0"/>
              <a:t>. </a:t>
            </a:r>
            <a:endParaRPr lang="en-US" sz="1400" dirty="0"/>
          </a:p>
          <a:p>
            <a:r>
              <a:rPr lang="en-US" sz="1400" dirty="0" err="1" smtClean="0"/>
              <a:t>Siguiendo</a:t>
            </a:r>
            <a:r>
              <a:rPr lang="en-US" sz="1400" dirty="0" smtClean="0"/>
              <a:t> las </a:t>
            </a:r>
            <a:r>
              <a:rPr lang="en-US" sz="1400" dirty="0" err="1" smtClean="0"/>
              <a:t>buenas</a:t>
            </a:r>
            <a:r>
              <a:rPr lang="en-US" sz="1400" dirty="0" smtClean="0"/>
              <a:t> </a:t>
            </a:r>
            <a:r>
              <a:rPr lang="en-US" sz="1400" dirty="0" err="1" smtClean="0"/>
              <a:t>prácticas</a:t>
            </a:r>
            <a:r>
              <a:rPr lang="en-US" sz="1400" dirty="0" smtClean="0"/>
              <a:t>, </a:t>
            </a:r>
            <a:r>
              <a:rPr lang="en-US" sz="1400" dirty="0" err="1" smtClean="0"/>
              <a:t>abarca</a:t>
            </a:r>
            <a:r>
              <a:rPr lang="en-US" sz="1400" dirty="0"/>
              <a:t> </a:t>
            </a:r>
            <a:r>
              <a:rPr lang="en-US" sz="1400" dirty="0" err="1" smtClean="0"/>
              <a:t>extensivamente</a:t>
            </a:r>
            <a:r>
              <a:rPr lang="en-US" sz="1400" dirty="0" smtClean="0"/>
              <a:t> el </a:t>
            </a:r>
            <a:r>
              <a:rPr lang="en-US" sz="1400" dirty="0" err="1" smtClean="0"/>
              <a:t>ciclo</a:t>
            </a:r>
            <a:r>
              <a:rPr lang="en-US" sz="1400" dirty="0" smtClean="0"/>
              <a:t> de </a:t>
            </a:r>
            <a:r>
              <a:rPr lang="en-US" sz="1400" dirty="0" err="1" smtClean="0"/>
              <a:t>ventas</a:t>
            </a:r>
            <a:r>
              <a:rPr lang="en-US" sz="1400" dirty="0" smtClean="0"/>
              <a:t>.</a:t>
            </a:r>
            <a:r>
              <a:rPr lang="en-US" sz="1400" dirty="0"/>
              <a:t> </a:t>
            </a:r>
            <a:r>
              <a:rPr lang="en-US" sz="1400" dirty="0" err="1" smtClean="0"/>
              <a:t>También</a:t>
            </a:r>
            <a:r>
              <a:rPr lang="en-US" sz="1400" dirty="0" smtClean="0"/>
              <a:t> </a:t>
            </a:r>
            <a:r>
              <a:rPr lang="en-US" sz="1400" dirty="0" err="1" smtClean="0"/>
              <a:t>ofrece</a:t>
            </a:r>
            <a:r>
              <a:rPr lang="en-US" sz="1400" dirty="0" smtClean="0"/>
              <a:t> </a:t>
            </a:r>
            <a:r>
              <a:rPr lang="en-US" sz="1400" dirty="0" err="1" smtClean="0"/>
              <a:t>gestión</a:t>
            </a:r>
            <a:r>
              <a:rPr lang="en-US" sz="1400" dirty="0" smtClean="0"/>
              <a:t> de </a:t>
            </a:r>
            <a:r>
              <a:rPr lang="en-US" sz="1400" dirty="0" err="1" smtClean="0"/>
              <a:t>ventas</a:t>
            </a:r>
            <a:r>
              <a:rPr lang="en-US" sz="1400" dirty="0" smtClean="0"/>
              <a:t> y </a:t>
            </a:r>
            <a:r>
              <a:rPr lang="en-US" sz="1400" dirty="0" err="1" smtClean="0"/>
              <a:t>mercadeo</a:t>
            </a:r>
            <a:r>
              <a:rPr lang="en-US" sz="1400" dirty="0" smtClean="0"/>
              <a:t> para </a:t>
            </a:r>
            <a:r>
              <a:rPr lang="en-US" sz="1400" dirty="0" err="1" smtClean="0"/>
              <a:t>explotar</a:t>
            </a:r>
            <a:r>
              <a:rPr lang="en-US" sz="1400" dirty="0" smtClean="0"/>
              <a:t> la </a:t>
            </a:r>
            <a:r>
              <a:rPr lang="en-US" sz="1400" dirty="0" err="1" smtClean="0"/>
              <a:t>fuerza</a:t>
            </a:r>
            <a:r>
              <a:rPr lang="en-US" sz="1400" dirty="0" smtClean="0"/>
              <a:t> de </a:t>
            </a:r>
            <a:r>
              <a:rPr lang="en-US" sz="1400" dirty="0" err="1" smtClean="0"/>
              <a:t>ventas</a:t>
            </a:r>
            <a:r>
              <a:rPr lang="en-US" sz="1400" dirty="0" smtClean="0"/>
              <a:t>.</a:t>
            </a:r>
            <a:endParaRPr lang="es-VE" sz="1400" dirty="0" smtClean="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smtClean="0">
                <a:solidFill>
                  <a:srgbClr val="86BC25"/>
                </a:solidFill>
              </a:rPr>
              <a:t>Ventas</a:t>
            </a:r>
          </a:p>
          <a:p>
            <a:pPr lvl="2"/>
            <a:r>
              <a:rPr lang="es-VE" dirty="0" smtClean="0"/>
              <a:t>Oferta </a:t>
            </a:r>
            <a:r>
              <a:rPr lang="es-VE" dirty="0" smtClean="0"/>
              <a:t>de ventas</a:t>
            </a:r>
          </a:p>
          <a:p>
            <a:pPr lvl="2"/>
            <a:r>
              <a:rPr lang="es-VE" dirty="0" smtClean="0"/>
              <a:t>Entrega</a:t>
            </a:r>
          </a:p>
          <a:p>
            <a:pPr lvl="2"/>
            <a:r>
              <a:rPr lang="es-VE" dirty="0" smtClean="0"/>
              <a:t>Devolución</a:t>
            </a:r>
          </a:p>
          <a:p>
            <a:pPr lvl="2"/>
            <a:r>
              <a:rPr lang="es-VE" dirty="0" smtClean="0"/>
              <a:t>Solicitud de anticipo de clientes</a:t>
            </a:r>
          </a:p>
          <a:p>
            <a:pPr lvl="2"/>
            <a:r>
              <a:rPr lang="es-VE" dirty="0" smtClean="0"/>
              <a:t>Factura de anticipo de clientes</a:t>
            </a:r>
          </a:p>
          <a:p>
            <a:pPr lvl="2"/>
            <a:r>
              <a:rPr lang="es-VE" dirty="0" smtClean="0"/>
              <a:t>Factura de deudores</a:t>
            </a:r>
          </a:p>
          <a:p>
            <a:pPr lvl="2"/>
            <a:r>
              <a:rPr lang="es-VE" dirty="0" smtClean="0"/>
              <a:t>Factura de deudor + pago</a:t>
            </a:r>
          </a:p>
          <a:p>
            <a:pPr lvl="2"/>
            <a:r>
              <a:rPr lang="es-VE" dirty="0" smtClean="0"/>
              <a:t>Factura exenta de deudores</a:t>
            </a:r>
          </a:p>
          <a:p>
            <a:pPr lvl="2"/>
            <a:r>
              <a:rPr lang="es-VE" dirty="0" smtClean="0"/>
              <a:t>Nota de débito de clientes</a:t>
            </a:r>
          </a:p>
          <a:p>
            <a:pPr lvl="2"/>
            <a:r>
              <a:rPr lang="es-VE" dirty="0" smtClean="0"/>
              <a:t>Boleta</a:t>
            </a:r>
          </a:p>
          <a:p>
            <a:pPr lvl="2"/>
            <a:r>
              <a:rPr lang="es-VE" dirty="0" smtClean="0"/>
              <a:t>Boleta externa</a:t>
            </a:r>
          </a:p>
          <a:p>
            <a:pPr lvl="2"/>
            <a:r>
              <a:rPr lang="es-VE" dirty="0" smtClean="0"/>
              <a:t>Factura de </a:t>
            </a:r>
            <a:r>
              <a:rPr lang="es-VE" dirty="0" smtClean="0"/>
              <a:t>exportación</a:t>
            </a:r>
          </a:p>
          <a:p>
            <a:pPr lvl="2"/>
            <a:r>
              <a:rPr lang="es-VE" dirty="0"/>
              <a:t>Nota de crédito de clientes</a:t>
            </a:r>
          </a:p>
          <a:p>
            <a:pPr marL="0" lvl="2" indent="0">
              <a:buNone/>
            </a:pPr>
            <a:endParaRPr lang="es-VE" dirty="0" smtClean="0"/>
          </a:p>
        </p:txBody>
      </p:sp>
      <p:sp>
        <p:nvSpPr>
          <p:cNvPr id="89" name="Text Placeholder 8"/>
          <p:cNvSpPr txBox="1">
            <a:spLocks/>
          </p:cNvSpPr>
          <p:nvPr/>
        </p:nvSpPr>
        <p:spPr>
          <a:xfrm>
            <a:off x="7564097" y="1665290"/>
            <a:ext cx="2341903"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2"/>
            <a:r>
              <a:rPr lang="es-VE" dirty="0" smtClean="0"/>
              <a:t>Factura </a:t>
            </a:r>
            <a:r>
              <a:rPr lang="es-VE" dirty="0" smtClean="0"/>
              <a:t>de reserve de clientes</a:t>
            </a:r>
          </a:p>
          <a:p>
            <a:pPr lvl="2"/>
            <a:r>
              <a:rPr lang="es-VE" dirty="0" smtClean="0"/>
              <a:t>Asistente de creación de documentos</a:t>
            </a:r>
          </a:p>
          <a:p>
            <a:pPr lvl="2"/>
            <a:r>
              <a:rPr lang="es-VE" dirty="0" smtClean="0"/>
              <a:t>Transacciones periódicas</a:t>
            </a:r>
          </a:p>
          <a:p>
            <a:pPr lvl="2"/>
            <a:r>
              <a:rPr lang="es-VE" dirty="0" smtClean="0"/>
              <a:t>Modelos de transacciones periódicas</a:t>
            </a:r>
          </a:p>
          <a:p>
            <a:pPr lvl="2"/>
            <a:r>
              <a:rPr lang="es-VE" dirty="0" smtClean="0"/>
              <a:t>Impresión de documentos</a:t>
            </a:r>
          </a:p>
          <a:p>
            <a:pPr lvl="2"/>
            <a:r>
              <a:rPr lang="es-VE" dirty="0" smtClean="0"/>
              <a:t>Asignación de número de folio</a:t>
            </a:r>
          </a:p>
          <a:p>
            <a:pPr lvl="2"/>
            <a:r>
              <a:rPr lang="es-VE" dirty="0" smtClean="0"/>
              <a:t>Asistente de reclamación</a:t>
            </a:r>
          </a:p>
          <a:p>
            <a:pPr lvl="2"/>
            <a:r>
              <a:rPr lang="es-VE" dirty="0" smtClean="0"/>
              <a:t>Asistente de </a:t>
            </a:r>
            <a:r>
              <a:rPr lang="es-VE" dirty="0" err="1" smtClean="0"/>
              <a:t>recálculo</a:t>
            </a:r>
            <a:r>
              <a:rPr lang="es-VE" dirty="0" smtClean="0"/>
              <a:t> de ganancia bruta</a:t>
            </a:r>
          </a:p>
          <a:p>
            <a:pPr lvl="2"/>
            <a:r>
              <a:rPr lang="es-VE" dirty="0" smtClean="0"/>
              <a:t>Informes de ventas</a:t>
            </a:r>
            <a:endParaRPr lang="es-VE" dirty="0"/>
          </a:p>
        </p:txBody>
      </p:sp>
      <p:sp>
        <p:nvSpPr>
          <p:cNvPr id="33"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4"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6"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7"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8"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45110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4"/>
          <p:cNvSpPr>
            <a:spLocks noGrp="1"/>
          </p:cNvSpPr>
          <p:nvPr>
            <p:ph type="body" sz="quarter" idx="13"/>
          </p:nvPr>
        </p:nvSpPr>
        <p:spPr/>
        <p:txBody>
          <a:bodyPr/>
          <a:lstStyle/>
          <a:p>
            <a:r>
              <a:rPr lang="es-VE" dirty="0" smtClean="0"/>
              <a:t>Módulos contemplados en </a:t>
            </a:r>
            <a:r>
              <a:rPr lang="es-VE" dirty="0"/>
              <a:t>la solución </a:t>
            </a:r>
            <a:r>
              <a:rPr lang="es-VE" dirty="0" smtClean="0"/>
              <a:t>de </a:t>
            </a:r>
            <a:r>
              <a:rPr lang="es-VE" dirty="0"/>
              <a:t>negocios</a:t>
            </a:r>
          </a:p>
          <a:p>
            <a:endParaRPr lang="en-US" noProof="0" dirty="0"/>
          </a:p>
        </p:txBody>
      </p:sp>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dirty="0" smtClean="0"/>
              <a:t>SAP Business One </a:t>
            </a:r>
            <a:r>
              <a:rPr lang="en-US" sz="1400" dirty="0" err="1" smtClean="0"/>
              <a:t>realiza</a:t>
            </a:r>
            <a:r>
              <a:rPr lang="en-US" sz="1400" dirty="0" smtClean="0"/>
              <a:t> </a:t>
            </a:r>
            <a:r>
              <a:rPr lang="en-US" sz="1400" dirty="0" err="1" smtClean="0"/>
              <a:t>operaciones</a:t>
            </a:r>
            <a:r>
              <a:rPr lang="en-US" sz="1400" dirty="0" smtClean="0"/>
              <a:t> </a:t>
            </a:r>
            <a:r>
              <a:rPr lang="en-US" sz="1400" dirty="0" err="1" smtClean="0"/>
              <a:t>diversas</a:t>
            </a:r>
            <a:r>
              <a:rPr lang="en-US" sz="1400" dirty="0" smtClean="0"/>
              <a:t> con </a:t>
            </a:r>
            <a:r>
              <a:rPr lang="en-US" sz="1400" dirty="0" err="1" smtClean="0"/>
              <a:t>los</a:t>
            </a:r>
            <a:r>
              <a:rPr lang="en-US" sz="1400" dirty="0" smtClean="0"/>
              <a:t> </a:t>
            </a:r>
            <a:r>
              <a:rPr lang="en-US" sz="1400" dirty="0" err="1" smtClean="0"/>
              <a:t>bancos</a:t>
            </a:r>
            <a:r>
              <a:rPr lang="en-US" sz="1400" dirty="0" smtClean="0"/>
              <a:t> </a:t>
            </a:r>
            <a:r>
              <a:rPr lang="en-US" sz="1400" dirty="0" err="1" smtClean="0"/>
              <a:t>asociados</a:t>
            </a:r>
            <a:r>
              <a:rPr lang="en-US" sz="1400" dirty="0" smtClean="0"/>
              <a:t> a la </a:t>
            </a:r>
            <a:r>
              <a:rPr lang="en-US" sz="1400" dirty="0" err="1" smtClean="0"/>
              <a:t>organización</a:t>
            </a:r>
            <a:r>
              <a:rPr lang="en-US" sz="1400" dirty="0" smtClean="0"/>
              <a:t> y </a:t>
            </a:r>
            <a:r>
              <a:rPr lang="en-US" sz="1400" dirty="0" err="1" smtClean="0"/>
              <a:t>permite</a:t>
            </a:r>
            <a:r>
              <a:rPr lang="en-US" sz="1400" dirty="0" smtClean="0"/>
              <a:t> </a:t>
            </a:r>
            <a:r>
              <a:rPr lang="en-US" sz="1400" dirty="0" err="1" smtClean="0"/>
              <a:t>mantener</a:t>
            </a:r>
            <a:r>
              <a:rPr lang="en-US" sz="1400" dirty="0" smtClean="0"/>
              <a:t> un control y </a:t>
            </a:r>
            <a:r>
              <a:rPr lang="en-US" sz="1400" dirty="0" err="1" smtClean="0"/>
              <a:t>monitoreo</a:t>
            </a:r>
            <a:r>
              <a:rPr lang="en-US" sz="1400" dirty="0" smtClean="0"/>
              <a:t> </a:t>
            </a:r>
            <a:r>
              <a:rPr lang="en-US" sz="1400" dirty="0" err="1" smtClean="0"/>
              <a:t>sobre</a:t>
            </a:r>
            <a:r>
              <a:rPr lang="en-US" sz="1400" dirty="0" smtClean="0"/>
              <a:t> las </a:t>
            </a:r>
            <a:r>
              <a:rPr lang="en-US" sz="1400" dirty="0" err="1" smtClean="0"/>
              <a:t>transacciones</a:t>
            </a:r>
            <a:r>
              <a:rPr lang="en-US" sz="1400" dirty="0" smtClean="0"/>
              <a:t> </a:t>
            </a:r>
            <a:r>
              <a:rPr lang="en-US" sz="1400" dirty="0" err="1" smtClean="0"/>
              <a:t>efectuadas</a:t>
            </a:r>
            <a:r>
              <a:rPr lang="en-US" sz="1400" dirty="0" smtClean="0"/>
              <a:t> a </a:t>
            </a:r>
            <a:r>
              <a:rPr lang="en-US" sz="1400" dirty="0" err="1" smtClean="0"/>
              <a:t>dichas</a:t>
            </a:r>
            <a:r>
              <a:rPr lang="en-US" sz="1400" dirty="0" smtClean="0"/>
              <a:t> </a:t>
            </a:r>
            <a:r>
              <a:rPr lang="en-US" sz="1400" dirty="0" err="1" smtClean="0"/>
              <a:t>entidades</a:t>
            </a:r>
            <a:r>
              <a:rPr lang="en-US" sz="1400" dirty="0" smtClean="0"/>
              <a:t> </a:t>
            </a:r>
            <a:r>
              <a:rPr lang="en-US" sz="1400" dirty="0" err="1" smtClean="0"/>
              <a:t>financieras</a:t>
            </a:r>
            <a:r>
              <a:rPr lang="en-US" sz="1400" dirty="0" smtClean="0"/>
              <a:t>. </a:t>
            </a:r>
          </a:p>
          <a:p>
            <a:r>
              <a:rPr lang="en-US" sz="1400" dirty="0" err="1" smtClean="0"/>
              <a:t>Provee</a:t>
            </a:r>
            <a:r>
              <a:rPr lang="en-US" sz="1400" dirty="0" smtClean="0"/>
              <a:t> </a:t>
            </a:r>
            <a:r>
              <a:rPr lang="en-US" sz="1400" dirty="0" err="1" smtClean="0"/>
              <a:t>una</a:t>
            </a:r>
            <a:r>
              <a:rPr lang="en-US" sz="1400" dirty="0" smtClean="0"/>
              <a:t> gran </a:t>
            </a:r>
            <a:r>
              <a:rPr lang="en-US" sz="1400" dirty="0" err="1" smtClean="0"/>
              <a:t>gama</a:t>
            </a:r>
            <a:r>
              <a:rPr lang="en-US" sz="1400" dirty="0" smtClean="0"/>
              <a:t> de </a:t>
            </a:r>
            <a:r>
              <a:rPr lang="en-US" sz="1400" dirty="0" err="1" smtClean="0"/>
              <a:t>opciones</a:t>
            </a:r>
            <a:r>
              <a:rPr lang="en-US" sz="1400" dirty="0" smtClean="0"/>
              <a:t> para </a:t>
            </a:r>
            <a:r>
              <a:rPr lang="en-US" sz="1400" dirty="0" err="1" smtClean="0"/>
              <a:t>maximizar</a:t>
            </a:r>
            <a:r>
              <a:rPr lang="en-US" sz="1400" dirty="0" smtClean="0"/>
              <a:t> las </a:t>
            </a:r>
            <a:r>
              <a:rPr lang="en-US" sz="1400" dirty="0" err="1" smtClean="0"/>
              <a:t>operaciones</a:t>
            </a:r>
            <a:r>
              <a:rPr lang="en-US" sz="1400" dirty="0" smtClean="0"/>
              <a:t> </a:t>
            </a:r>
            <a:r>
              <a:rPr lang="en-US" sz="1400" dirty="0" err="1" smtClean="0"/>
              <a:t>bancarias</a:t>
            </a:r>
            <a:r>
              <a:rPr lang="en-US" sz="1400" dirty="0" smtClean="0"/>
              <a:t>.  </a:t>
            </a:r>
            <a:endParaRPr lang="en-US" sz="1400" dirty="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Gestión</a:t>
            </a:r>
            <a:r>
              <a:rPr lang="en-US" sz="1400" b="1" dirty="0" smtClean="0">
                <a:solidFill>
                  <a:srgbClr val="86BC25"/>
                </a:solidFill>
              </a:rPr>
              <a:t> de </a:t>
            </a:r>
            <a:r>
              <a:rPr lang="en-US" sz="1400" b="1" dirty="0" err="1" smtClean="0">
                <a:solidFill>
                  <a:srgbClr val="86BC25"/>
                </a:solidFill>
              </a:rPr>
              <a:t>Bancos</a:t>
            </a:r>
            <a:endParaRPr lang="en-US" sz="1400" b="1" dirty="0" smtClean="0">
              <a:solidFill>
                <a:srgbClr val="86BC25"/>
              </a:solidFill>
            </a:endParaRPr>
          </a:p>
          <a:p>
            <a:pPr lvl="2"/>
            <a:r>
              <a:rPr lang="es-VE" dirty="0" smtClean="0"/>
              <a:t>Pagos recibidos</a:t>
            </a:r>
          </a:p>
          <a:p>
            <a:pPr lvl="2"/>
            <a:r>
              <a:rPr lang="es-VE" dirty="0" smtClean="0"/>
              <a:t>Depósitos</a:t>
            </a:r>
          </a:p>
          <a:p>
            <a:pPr lvl="2"/>
            <a:r>
              <a:rPr lang="es-VE" dirty="0" smtClean="0"/>
              <a:t>Pagos efectuados</a:t>
            </a:r>
          </a:p>
          <a:p>
            <a:pPr lvl="2"/>
            <a:r>
              <a:rPr lang="es-VE" dirty="0" smtClean="0"/>
              <a:t>Asistente de pagos</a:t>
            </a:r>
          </a:p>
          <a:p>
            <a:pPr lvl="2"/>
            <a:r>
              <a:rPr lang="es-VE" dirty="0" smtClean="0"/>
              <a:t>Extractos bancarios</a:t>
            </a:r>
          </a:p>
          <a:p>
            <a:pPr lvl="2"/>
            <a:r>
              <a:rPr lang="es-VE" dirty="0" smtClean="0"/>
              <a:t>Confirmación de números cheques</a:t>
            </a:r>
          </a:p>
          <a:p>
            <a:pPr lvl="2"/>
            <a:r>
              <a:rPr lang="es-VE" dirty="0" smtClean="0"/>
              <a:t>Impresión de documentos</a:t>
            </a:r>
          </a:p>
          <a:p>
            <a:pPr lvl="2"/>
            <a:r>
              <a:rPr lang="es-VE" dirty="0" smtClean="0"/>
              <a:t>Órdenes de pagos</a:t>
            </a:r>
          </a:p>
          <a:p>
            <a:pPr lvl="2"/>
            <a:r>
              <a:rPr lang="es-VE" dirty="0" smtClean="0"/>
              <a:t>Informes bancarios</a:t>
            </a:r>
          </a:p>
        </p:txBody>
      </p:sp>
      <p:sp>
        <p:nvSpPr>
          <p:cNvPr id="33"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4"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6"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7"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8"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048627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a:xfrm>
            <a:off x="469901" y="822362"/>
            <a:ext cx="9163050" cy="757255"/>
          </a:xfrm>
        </p:spPr>
        <p:txBody>
          <a:bodyPr/>
          <a:lstStyle/>
          <a:p>
            <a:r>
              <a:rPr lang="en-US" sz="1400" b="1" dirty="0" err="1" smtClean="0">
                <a:solidFill>
                  <a:schemeClr val="tx1"/>
                </a:solidFill>
                <a:latin typeface="Verdana" panose="020B0604030504040204" pitchFamily="34" charset="0"/>
                <a:ea typeface="Verdana" panose="020B0604030504040204" pitchFamily="34" charset="0"/>
              </a:rPr>
              <a:t>Industrias</a:t>
            </a:r>
            <a:r>
              <a:rPr lang="en-US" sz="1400" b="1" dirty="0" smtClean="0">
                <a:solidFill>
                  <a:schemeClr val="tx1"/>
                </a:solidFill>
                <a:latin typeface="Verdana" panose="020B0604030504040204" pitchFamily="34" charset="0"/>
                <a:ea typeface="Verdana" panose="020B0604030504040204" pitchFamily="34" charset="0"/>
              </a:rPr>
              <a:t> </a:t>
            </a:r>
            <a:r>
              <a:rPr lang="en-US" sz="1400" b="1" dirty="0" err="1" smtClean="0">
                <a:solidFill>
                  <a:schemeClr val="tx1"/>
                </a:solidFill>
                <a:latin typeface="Verdana" panose="020B0604030504040204" pitchFamily="34" charset="0"/>
                <a:ea typeface="Verdana" panose="020B0604030504040204" pitchFamily="34" charset="0"/>
              </a:rPr>
              <a:t>Veprocosm</a:t>
            </a:r>
            <a:r>
              <a:rPr lang="en-US" sz="1400" b="1" dirty="0" smtClean="0">
                <a:solidFill>
                  <a:schemeClr val="tx1"/>
                </a:solidFill>
                <a:latin typeface="Verdana" panose="020B0604030504040204" pitchFamily="34" charset="0"/>
                <a:ea typeface="Verdana" panose="020B0604030504040204" pitchFamily="34" charset="0"/>
              </a:rPr>
              <a:t> C.A. - </a:t>
            </a:r>
            <a:r>
              <a:rPr lang="en-US" sz="1400" b="1" dirty="0" err="1" smtClean="0">
                <a:solidFill>
                  <a:schemeClr val="tx1"/>
                </a:solidFill>
                <a:latin typeface="Verdana" panose="020B0604030504040204" pitchFamily="34" charset="0"/>
                <a:ea typeface="Verdana" panose="020B0604030504040204" pitchFamily="34" charset="0"/>
              </a:rPr>
              <a:t>Dismar</a:t>
            </a:r>
            <a:r>
              <a:rPr lang="en-US" sz="1400" b="1" dirty="0" smtClean="0">
                <a:solidFill>
                  <a:schemeClr val="tx1"/>
                </a:solidFill>
                <a:latin typeface="Verdana" panose="020B0604030504040204" pitchFamily="34" charset="0"/>
                <a:ea typeface="Verdana" panose="020B0604030504040204" pitchFamily="34" charset="0"/>
              </a:rPr>
              <a:t> Cosmetics, C.A</a:t>
            </a:r>
            <a:r>
              <a:rPr lang="en-US" sz="1400" b="1" noProof="0" dirty="0" smtClean="0">
                <a:solidFill>
                  <a:schemeClr val="tx1"/>
                </a:solidFill>
                <a:latin typeface="Verdana" panose="020B0604030504040204" pitchFamily="34" charset="0"/>
                <a:ea typeface="Verdana" panose="020B0604030504040204" pitchFamily="34" charset="0"/>
              </a:rPr>
              <a:t>., </a:t>
            </a:r>
            <a:r>
              <a:rPr lang="en-US" sz="1400" noProof="0" dirty="0" smtClean="0">
                <a:solidFill>
                  <a:schemeClr val="bg1">
                    <a:lumMod val="50000"/>
                  </a:schemeClr>
                </a:solidFill>
                <a:latin typeface="Verdana" panose="020B0604030504040204" pitchFamily="34" charset="0"/>
                <a:ea typeface="Verdana" panose="020B0604030504040204" pitchFamily="34" charset="0"/>
              </a:rPr>
              <a:t>ha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solicitado</a:t>
            </a:r>
            <a:r>
              <a:rPr lang="en-US" sz="1400" noProof="0" dirty="0" smtClean="0">
                <a:solidFill>
                  <a:schemeClr val="bg1">
                    <a:lumMod val="50000"/>
                  </a:schemeClr>
                </a:solidFill>
                <a:latin typeface="Verdana" panose="020B0604030504040204" pitchFamily="34" charset="0"/>
                <a:ea typeface="Verdana" panose="020B0604030504040204" pitchFamily="34" charset="0"/>
              </a:rPr>
              <a:t> a Deloitte la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presentación</a:t>
            </a:r>
            <a:r>
              <a:rPr lang="en-US" sz="1400" noProof="0" dirty="0" smtClean="0">
                <a:solidFill>
                  <a:schemeClr val="bg1">
                    <a:lumMod val="50000"/>
                  </a:schemeClr>
                </a:solidFill>
                <a:latin typeface="Verdana" panose="020B0604030504040204" pitchFamily="34" charset="0"/>
                <a:ea typeface="Verdana" panose="020B0604030504040204" pitchFamily="34" charset="0"/>
              </a:rPr>
              <a:t> de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una</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propuesta</a:t>
            </a:r>
            <a:r>
              <a:rPr lang="en-US" sz="1400" noProof="0" dirty="0" smtClean="0">
                <a:solidFill>
                  <a:schemeClr val="bg1">
                    <a:lumMod val="50000"/>
                  </a:schemeClr>
                </a:solidFill>
                <a:latin typeface="Verdana" panose="020B0604030504040204" pitchFamily="34" charset="0"/>
                <a:ea typeface="Verdana" panose="020B0604030504040204" pitchFamily="34" charset="0"/>
              </a:rPr>
              <a:t> de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servicios</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contemplando</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alcance</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objetivos</a:t>
            </a:r>
            <a:r>
              <a:rPr lang="en-US" sz="1400" noProof="0" dirty="0" smtClean="0">
                <a:solidFill>
                  <a:schemeClr val="bg1">
                    <a:lumMod val="50000"/>
                  </a:schemeClr>
                </a:solidFill>
                <a:latin typeface="Verdana" panose="020B0604030504040204" pitchFamily="34" charset="0"/>
                <a:ea typeface="Verdana" panose="020B0604030504040204" pitchFamily="34" charset="0"/>
              </a:rPr>
              <a:t>,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metodología</a:t>
            </a:r>
            <a:r>
              <a:rPr lang="en-US" sz="1400" noProof="0" dirty="0" smtClean="0">
                <a:solidFill>
                  <a:schemeClr val="bg1">
                    <a:lumMod val="50000"/>
                  </a:schemeClr>
                </a:solidFill>
                <a:latin typeface="Verdana" panose="020B0604030504040204" pitchFamily="34" charset="0"/>
                <a:ea typeface="Verdana" panose="020B0604030504040204" pitchFamily="34" charset="0"/>
              </a:rPr>
              <a:t> y </a:t>
            </a:r>
            <a:r>
              <a:rPr lang="en-US" sz="1400" noProof="0" dirty="0" err="1" smtClean="0">
                <a:solidFill>
                  <a:schemeClr val="bg1">
                    <a:lumMod val="50000"/>
                  </a:schemeClr>
                </a:solidFill>
                <a:latin typeface="Verdana" panose="020B0604030504040204" pitchFamily="34" charset="0"/>
                <a:ea typeface="Verdana" panose="020B0604030504040204" pitchFamily="34" charset="0"/>
              </a:rPr>
              <a:t>condiciones</a:t>
            </a:r>
            <a:r>
              <a:rPr lang="en-US" sz="1400" noProof="0" dirty="0" smtClean="0">
                <a:solidFill>
                  <a:schemeClr val="bg1">
                    <a:lumMod val="50000"/>
                  </a:schemeClr>
                </a:solidFill>
                <a:latin typeface="Verdana" panose="020B0604030504040204" pitchFamily="34" charset="0"/>
                <a:ea typeface="Verdana" panose="020B0604030504040204" pitchFamily="34" charset="0"/>
              </a:rPr>
              <a:t>.</a:t>
            </a:r>
            <a:endParaRPr lang="en-US" noProof="0" dirty="0">
              <a:solidFill>
                <a:schemeClr val="bg1">
                  <a:lumMod val="50000"/>
                </a:schemeClr>
              </a:solidFill>
              <a:latin typeface="Verdana" panose="020B0604030504040204" pitchFamily="34" charset="0"/>
              <a:ea typeface="Verdana" panose="020B0604030504040204" pitchFamily="34" charset="0"/>
            </a:endParaRPr>
          </a:p>
        </p:txBody>
      </p:sp>
      <p:sp>
        <p:nvSpPr>
          <p:cNvPr id="2" name="Title 1"/>
          <p:cNvSpPr>
            <a:spLocks noGrp="1"/>
          </p:cNvSpPr>
          <p:nvPr>
            <p:ph type="title"/>
          </p:nvPr>
        </p:nvSpPr>
        <p:spPr/>
        <p:txBody>
          <a:bodyPr/>
          <a:lstStyle/>
          <a:p>
            <a:r>
              <a:rPr lang="en-US" noProof="0" dirty="0" err="1" smtClean="0">
                <a:effectLst>
                  <a:outerShdw blurRad="38100" dist="38100" dir="2700000" algn="tl">
                    <a:srgbClr val="000000">
                      <a:alpha val="43137"/>
                    </a:srgbClr>
                  </a:outerShdw>
                </a:effectLst>
              </a:rPr>
              <a:t>Resumen</a:t>
            </a:r>
            <a:r>
              <a:rPr lang="en-US" noProof="0" dirty="0" smtClean="0">
                <a:effectLst>
                  <a:outerShdw blurRad="38100" dist="38100" dir="2700000" algn="tl">
                    <a:srgbClr val="000000">
                      <a:alpha val="43137"/>
                    </a:srgbClr>
                  </a:outerShdw>
                </a:effectLst>
              </a:rPr>
              <a:t> </a:t>
            </a:r>
            <a:r>
              <a:rPr lang="en-US" noProof="0" dirty="0" err="1" smtClean="0">
                <a:effectLst>
                  <a:outerShdw blurRad="38100" dist="38100" dir="2700000" algn="tl">
                    <a:srgbClr val="000000">
                      <a:alpha val="43137"/>
                    </a:srgbClr>
                  </a:outerShdw>
                </a:effectLst>
              </a:rPr>
              <a:t>Ejecutivo</a:t>
            </a:r>
            <a:endParaRPr lang="en-US" noProof="0" dirty="0">
              <a:effectLst>
                <a:outerShdw blurRad="38100" dist="38100" dir="2700000" algn="tl">
                  <a:srgbClr val="000000">
                    <a:alpha val="43137"/>
                  </a:srgbClr>
                </a:outerShdw>
              </a:effectLst>
            </a:endParaRPr>
          </a:p>
        </p:txBody>
      </p:sp>
      <p:grpSp>
        <p:nvGrpSpPr>
          <p:cNvPr id="11" name="Group 10"/>
          <p:cNvGrpSpPr/>
          <p:nvPr/>
        </p:nvGrpSpPr>
        <p:grpSpPr>
          <a:xfrm>
            <a:off x="469901" y="1960047"/>
            <a:ext cx="9163050" cy="790464"/>
            <a:chOff x="1188490" y="2111690"/>
            <a:chExt cx="7416000" cy="790464"/>
          </a:xfrm>
        </p:grpSpPr>
        <p:sp>
          <p:nvSpPr>
            <p:cNvPr id="12" name="TextBox 11"/>
            <p:cNvSpPr txBox="1"/>
            <p:nvPr/>
          </p:nvSpPr>
          <p:spPr>
            <a:xfrm>
              <a:off x="1188490" y="2137590"/>
              <a:ext cx="7416000" cy="738664"/>
            </a:xfrm>
            <a:prstGeom prst="rect">
              <a:avLst/>
            </a:prstGeom>
            <a:noFill/>
          </p:spPr>
          <p:txBody>
            <a:bodyPr wrap="square" rtlCol="0">
              <a:spAutoFit/>
            </a:bodyPr>
            <a:lstStyle/>
            <a:p>
              <a:pPr algn="just"/>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El objetivo de esta propuesta es la </a:t>
              </a:r>
              <a:r>
                <a:rPr lang="en-US"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Implementación</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de SAP Business One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en</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Industrias</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Veprocosm</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C.A. - </a:t>
              </a:r>
              <a:r>
                <a:rPr lang="en-US"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Dismar</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Cosmetics, </a:t>
              </a:r>
              <a:r>
                <a:rPr lang="en-US" sz="1400" b="1" dirty="0">
                  <a:solidFill>
                    <a:srgbClr val="313131"/>
                  </a:solidFill>
                  <a:latin typeface="Verdana" panose="020B0604030504040204" pitchFamily="34" charset="0"/>
                  <a:ea typeface="Verdana" panose="020B0604030504040204" pitchFamily="34" charset="0"/>
                  <a:cs typeface="Verdana" panose="020B0604030504040204" pitchFamily="34" charset="0"/>
                </a:rPr>
                <a:t>C.A</a:t>
              </a:r>
              <a:r>
                <a:rPr lang="en-US"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siguiendo</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los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lineamientos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técnicos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y las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consideraciones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económicas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descritas</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en</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la </a:t>
              </a:r>
              <a:r>
                <a:rPr lang="en-US"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misma</a:t>
              </a:r>
              <a:r>
                <a:rPr lang="en-U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endPar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p:cNvSpPr/>
            <p:nvPr/>
          </p:nvSpPr>
          <p:spPr>
            <a:xfrm>
              <a:off x="1188490" y="2111690"/>
              <a:ext cx="7416000" cy="79046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4" name="Content Placeholder 7"/>
          <p:cNvSpPr txBox="1">
            <a:spLocks/>
          </p:cNvSpPr>
          <p:nvPr/>
        </p:nvSpPr>
        <p:spPr>
          <a:xfrm>
            <a:off x="430782" y="1594466"/>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smtClean="0">
                <a:solidFill>
                  <a:srgbClr val="86BC25"/>
                </a:solidFill>
                <a:latin typeface="Verdana" panose="020B0604030504040204" pitchFamily="34" charset="0"/>
                <a:ea typeface="Verdana" panose="020B0604030504040204" pitchFamily="34" charset="0"/>
                <a:cs typeface="Verdana" panose="020B0604030504040204" pitchFamily="34" charset="0"/>
              </a:rPr>
              <a:t>Objetivos y alcance</a:t>
            </a:r>
            <a:endPar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Content Placeholder 7"/>
          <p:cNvSpPr txBox="1">
            <a:spLocks/>
          </p:cNvSpPr>
          <p:nvPr/>
        </p:nvSpPr>
        <p:spPr>
          <a:xfrm>
            <a:off x="430782" y="2915829"/>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rPr>
              <a:t>Enfoque metodológico</a:t>
            </a:r>
          </a:p>
        </p:txBody>
      </p:sp>
      <p:grpSp>
        <p:nvGrpSpPr>
          <p:cNvPr id="16" name="Group 15"/>
          <p:cNvGrpSpPr/>
          <p:nvPr/>
        </p:nvGrpSpPr>
        <p:grpSpPr>
          <a:xfrm>
            <a:off x="469901" y="3261309"/>
            <a:ext cx="9163050" cy="1494706"/>
            <a:chOff x="1188490" y="2294152"/>
            <a:chExt cx="7416000" cy="906700"/>
          </a:xfrm>
        </p:grpSpPr>
        <p:sp>
          <p:nvSpPr>
            <p:cNvPr id="17" name="TextBox 16"/>
            <p:cNvSpPr txBox="1"/>
            <p:nvPr/>
          </p:nvSpPr>
          <p:spPr>
            <a:xfrm>
              <a:off x="1188490" y="2294153"/>
              <a:ext cx="7416000" cy="709459"/>
            </a:xfrm>
            <a:prstGeom prst="rect">
              <a:avLst/>
            </a:prstGeom>
            <a:noFill/>
          </p:spPr>
          <p:txBody>
            <a:bodyPr wrap="square" rtlCol="0">
              <a:spAutoFit/>
            </a:bodyPr>
            <a:lstStyle/>
            <a:p>
              <a:pPr lvl="0" algn="just"/>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Para el desarrollo de este proyecto, se propone una metodología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que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consta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de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cinco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fases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consecutivas: </a:t>
              </a:r>
              <a:r>
                <a:rPr lang="es-MX"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Preparación Inicial, Business </a:t>
              </a:r>
              <a:r>
                <a:rPr lang="es-MX" sz="1400" b="1" dirty="0" err="1">
                  <a:solidFill>
                    <a:srgbClr val="313131"/>
                  </a:solidFill>
                  <a:latin typeface="Verdana" panose="020B0604030504040204" pitchFamily="34" charset="0"/>
                  <a:ea typeface="Verdana" panose="020B0604030504040204" pitchFamily="34" charset="0"/>
                  <a:cs typeface="Verdana" panose="020B0604030504040204" pitchFamily="34" charset="0"/>
                </a:rPr>
                <a:t>Blueprint</a:t>
              </a:r>
              <a:r>
                <a:rPr lang="es-MX" sz="1400" b="1" dirty="0">
                  <a:solidFill>
                    <a:srgbClr val="313131"/>
                  </a:solidFill>
                  <a:latin typeface="Verdana" panose="020B0604030504040204" pitchFamily="34" charset="0"/>
                  <a:ea typeface="Verdana" panose="020B0604030504040204" pitchFamily="34" charset="0"/>
                  <a:cs typeface="Verdana" panose="020B0604030504040204" pitchFamily="34" charset="0"/>
                </a:rPr>
                <a:t>, Realización, Preparación Final y </a:t>
              </a:r>
              <a:r>
                <a:rPr lang="es-MX" sz="1400" b="1" dirty="0" err="1">
                  <a:solidFill>
                    <a:srgbClr val="313131"/>
                  </a:solidFill>
                  <a:latin typeface="Verdana" panose="020B0604030504040204" pitchFamily="34" charset="0"/>
                  <a:ea typeface="Verdana" panose="020B0604030504040204" pitchFamily="34" charset="0"/>
                  <a:cs typeface="Verdana" panose="020B0604030504040204" pitchFamily="34" charset="0"/>
                </a:rPr>
                <a:t>GoLive</a:t>
              </a:r>
              <a:r>
                <a:rPr lang="es-MX" sz="1400" b="1" dirty="0">
                  <a:solidFill>
                    <a:srgbClr val="313131"/>
                  </a:solidFill>
                  <a:latin typeface="Verdana" panose="020B0604030504040204" pitchFamily="34" charset="0"/>
                  <a:ea typeface="Verdana" panose="020B0604030504040204" pitchFamily="34" charset="0"/>
                  <a:cs typeface="Verdana" panose="020B0604030504040204" pitchFamily="34" charset="0"/>
                </a:rPr>
                <a:t> &amp; Soporte</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las dos etapas restantes contemplan las últimas tres fases: </a:t>
              </a:r>
              <a:r>
                <a:rPr lang="es-VE"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Realización, Preparación Final y </a:t>
              </a:r>
              <a:r>
                <a:rPr lang="es-VE" sz="1400" b="1"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GoLive</a:t>
              </a:r>
              <a:r>
                <a:rPr lang="es-VE" sz="1400" b="1"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&amp; Soporte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para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lo cual se estima que el equipo de trabajo propuesto estará dedicado </a:t>
              </a:r>
              <a:r>
                <a:rPr lang="es-VE" sz="1400" dirty="0" smtClean="0">
                  <a:latin typeface="Verdana" panose="020B0604030504040204" pitchFamily="34" charset="0"/>
                  <a:ea typeface="Verdana" panose="020B0604030504040204" pitchFamily="34" charset="0"/>
                  <a:cs typeface="Verdana" panose="020B0604030504040204" pitchFamily="34" charset="0"/>
                </a:rPr>
                <a:t>durante un total de </a:t>
              </a:r>
              <a:r>
                <a:rPr lang="es-VE" sz="1400" dirty="0" smtClean="0">
                  <a:latin typeface="Verdana" panose="020B0604030504040204" pitchFamily="34" charset="0"/>
                  <a:ea typeface="Verdana" panose="020B0604030504040204" pitchFamily="34" charset="0"/>
                  <a:cs typeface="Verdana" panose="020B0604030504040204" pitchFamily="34" charset="0"/>
                </a:rPr>
                <a:t>diez (</a:t>
              </a:r>
              <a:r>
                <a:rPr lang="es-VE" sz="1400" dirty="0" smtClean="0">
                  <a:latin typeface="Verdana" panose="020B0604030504040204" pitchFamily="34" charset="0"/>
                  <a:ea typeface="Verdana" panose="020B0604030504040204" pitchFamily="34" charset="0"/>
                  <a:cs typeface="Verdana" panose="020B0604030504040204" pitchFamily="34" charset="0"/>
                </a:rPr>
                <a:t>10</a:t>
              </a:r>
              <a:r>
                <a:rPr lang="es-VE" sz="1400" dirty="0" smtClean="0">
                  <a:latin typeface="Verdana" panose="020B0604030504040204" pitchFamily="34" charset="0"/>
                  <a:ea typeface="Verdana" panose="020B0604030504040204" pitchFamily="34" charset="0"/>
                  <a:cs typeface="Verdana" panose="020B0604030504040204" pitchFamily="34" charset="0"/>
                </a:rPr>
                <a:t>) </a:t>
              </a:r>
              <a:r>
                <a:rPr lang="es-VE" sz="1400" dirty="0">
                  <a:latin typeface="Verdana" panose="020B0604030504040204" pitchFamily="34" charset="0"/>
                  <a:ea typeface="Verdana" panose="020B0604030504040204" pitchFamily="34" charset="0"/>
                  <a:cs typeface="Verdana" panose="020B0604030504040204" pitchFamily="34" charset="0"/>
                </a:rPr>
                <a:t>semanas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a la realización de estas actividades. </a:t>
              </a:r>
            </a:p>
          </p:txBody>
        </p:sp>
        <p:sp>
          <p:nvSpPr>
            <p:cNvPr id="18" name="Rectangle 17"/>
            <p:cNvSpPr/>
            <p:nvPr/>
          </p:nvSpPr>
          <p:spPr>
            <a:xfrm>
              <a:off x="1188490" y="2294152"/>
              <a:ext cx="7416000" cy="906700"/>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9" name="Content Placeholder 7"/>
          <p:cNvSpPr txBox="1">
            <a:spLocks/>
          </p:cNvSpPr>
          <p:nvPr/>
        </p:nvSpPr>
        <p:spPr>
          <a:xfrm>
            <a:off x="430782" y="4936177"/>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rPr>
              <a:t>Equipo de trabajo</a:t>
            </a:r>
          </a:p>
        </p:txBody>
      </p:sp>
      <p:grpSp>
        <p:nvGrpSpPr>
          <p:cNvPr id="20" name="Group 19"/>
          <p:cNvGrpSpPr/>
          <p:nvPr/>
        </p:nvGrpSpPr>
        <p:grpSpPr>
          <a:xfrm>
            <a:off x="469901" y="5266813"/>
            <a:ext cx="9163050" cy="790464"/>
            <a:chOff x="1188490" y="2160799"/>
            <a:chExt cx="7416000" cy="790464"/>
          </a:xfrm>
        </p:grpSpPr>
        <p:sp>
          <p:nvSpPr>
            <p:cNvPr id="21" name="TextBox 20"/>
            <p:cNvSpPr txBox="1"/>
            <p:nvPr/>
          </p:nvSpPr>
          <p:spPr>
            <a:xfrm>
              <a:off x="1188490" y="2241172"/>
              <a:ext cx="7416000" cy="523220"/>
            </a:xfrm>
            <a:prstGeom prst="rect">
              <a:avLst/>
            </a:prstGeom>
            <a:noFill/>
          </p:spPr>
          <p:txBody>
            <a:bodyPr wrap="square" rtlCol="0">
              <a:spAutoFit/>
            </a:bodyPr>
            <a:lstStyle/>
            <a:p>
              <a:pPr algn="just"/>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El equipo de trabajo propuesto para este proyecto está conformado por un Socio responsable, un Gerente de Proyecto y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tres Consultores de implementación.</a:t>
              </a:r>
              <a:endPar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p:cNvSpPr/>
            <p:nvPr/>
          </p:nvSpPr>
          <p:spPr>
            <a:xfrm>
              <a:off x="1188490" y="2160799"/>
              <a:ext cx="7416000" cy="79046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45"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6"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0"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1"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2"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3"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4"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5"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551375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4"/>
          <p:cNvSpPr>
            <a:spLocks noGrp="1"/>
          </p:cNvSpPr>
          <p:nvPr>
            <p:ph type="body" sz="quarter" idx="13"/>
          </p:nvPr>
        </p:nvSpPr>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
        <p:nvSpPr>
          <p:cNvPr id="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t>Los socios de negocios</a:t>
            </a:r>
            <a:r>
              <a:rPr lang="es-VE" sz="1400" dirty="0"/>
              <a:t> </a:t>
            </a:r>
            <a:r>
              <a:rPr lang="es-VE" sz="1400" dirty="0" smtClean="0"/>
              <a:t>son una pieza fundamental en las actividades comerciales y cotidianas de una organización, es por ello que SAP ofrece un abanico de alternativas para el manejo eficiente de clientes y proveedores.</a:t>
            </a:r>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Socios</a:t>
            </a:r>
            <a:r>
              <a:rPr lang="en-US" sz="1400" b="1" dirty="0" smtClean="0">
                <a:solidFill>
                  <a:srgbClr val="86BC25"/>
                </a:solidFill>
              </a:rPr>
              <a:t> de </a:t>
            </a:r>
            <a:r>
              <a:rPr lang="en-US" sz="1400" b="1" dirty="0" err="1" smtClean="0">
                <a:solidFill>
                  <a:srgbClr val="86BC25"/>
                </a:solidFill>
              </a:rPr>
              <a:t>Negocios</a:t>
            </a:r>
            <a:endParaRPr lang="en-US" sz="1400" b="1" dirty="0" smtClean="0">
              <a:solidFill>
                <a:srgbClr val="86BC25"/>
              </a:solidFill>
            </a:endParaRPr>
          </a:p>
          <a:p>
            <a:pPr lvl="2"/>
            <a:r>
              <a:rPr lang="es-VE" dirty="0" smtClean="0"/>
              <a:t>Datos maestros de socios de negocios</a:t>
            </a:r>
          </a:p>
          <a:p>
            <a:pPr lvl="2"/>
            <a:r>
              <a:rPr lang="es-VE" dirty="0" smtClean="0"/>
              <a:t>Actividad</a:t>
            </a:r>
          </a:p>
          <a:p>
            <a:pPr lvl="2"/>
            <a:r>
              <a:rPr lang="es-VE" dirty="0" smtClean="0"/>
              <a:t>Asistente de generación de campaña</a:t>
            </a:r>
          </a:p>
          <a:p>
            <a:pPr lvl="2"/>
            <a:r>
              <a:rPr lang="es-VE" dirty="0" smtClean="0"/>
              <a:t>Informes de socios de negocios</a:t>
            </a:r>
          </a:p>
        </p:txBody>
      </p:sp>
      <p:sp>
        <p:nvSpPr>
          <p:cNvPr id="33"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4"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6"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7"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8"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25648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ontent Placeholder 2"/>
          <p:cNvSpPr txBox="1">
            <a:spLocks/>
          </p:cNvSpPr>
          <p:nvPr/>
        </p:nvSpPr>
        <p:spPr>
          <a:xfrm>
            <a:off x="469901" y="1665290"/>
            <a:ext cx="3600654" cy="4633911"/>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t>La licencia de localización Venezuela permite cumplir con lo establecido en el marco normativo tributario de Venezuela.</a:t>
            </a:r>
          </a:p>
          <a:p>
            <a:r>
              <a:rPr lang="es-VE" sz="1400" dirty="0" smtClean="0"/>
              <a:t>Es decir, dicha licencia adapta el sistema SAP Business </a:t>
            </a:r>
            <a:r>
              <a:rPr lang="es-VE" sz="1400" dirty="0" err="1" smtClean="0"/>
              <a:t>One</a:t>
            </a:r>
            <a:r>
              <a:rPr lang="es-VE" sz="1400" dirty="0"/>
              <a:t> </a:t>
            </a:r>
            <a:r>
              <a:rPr lang="es-VE" sz="1400" dirty="0" smtClean="0"/>
              <a:t>y cada uno de los módulos correspondientes a los lineamientos legales y fiscales venezolanos.</a:t>
            </a:r>
          </a:p>
          <a:p>
            <a:r>
              <a:rPr lang="es-VE" sz="1400" dirty="0"/>
              <a:t>El costo asociado a esta licencia será indicado en la Propuesta de Licenciamiento y Localización respectiva.</a:t>
            </a:r>
          </a:p>
          <a:p>
            <a:endParaRPr lang="es-VE" sz="1400" dirty="0" smtClean="0"/>
          </a:p>
          <a:p>
            <a:endParaRPr lang="es-VE" sz="1400" dirty="0"/>
          </a:p>
        </p:txBody>
      </p:sp>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214">
            <a:off x="502179" y="4742488"/>
            <a:ext cx="3438426" cy="1297448"/>
          </a:xfrm>
          <a:prstGeom prst="rect">
            <a:avLst/>
          </a:prstGeom>
        </p:spPr>
      </p:pic>
      <p:sp>
        <p:nvSpPr>
          <p:cNvPr id="88" name="Text Placeholder 8"/>
          <p:cNvSpPr txBox="1">
            <a:spLocks/>
          </p:cNvSpPr>
          <p:nvPr/>
        </p:nvSpPr>
        <p:spPr>
          <a:xfrm>
            <a:off x="4630456" y="1665290"/>
            <a:ext cx="2933641" cy="4999670"/>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dirty="0" err="1" smtClean="0">
                <a:solidFill>
                  <a:srgbClr val="86BC25"/>
                </a:solidFill>
              </a:rPr>
              <a:t>Localización</a:t>
            </a:r>
            <a:r>
              <a:rPr lang="en-US" sz="1400" b="1" dirty="0" smtClean="0">
                <a:solidFill>
                  <a:srgbClr val="86BC25"/>
                </a:solidFill>
              </a:rPr>
              <a:t> Venezuela</a:t>
            </a:r>
            <a:endParaRPr lang="en-US" b="1" dirty="0" smtClean="0">
              <a:solidFill>
                <a:srgbClr val="86BC25"/>
              </a:solidFill>
            </a:endParaRPr>
          </a:p>
          <a:p>
            <a:pPr lvl="2"/>
            <a:r>
              <a:rPr lang="en-US" dirty="0" err="1" smtClean="0"/>
              <a:t>Números</a:t>
            </a:r>
            <a:r>
              <a:rPr lang="en-US" dirty="0" smtClean="0"/>
              <a:t> de control para </a:t>
            </a:r>
            <a:r>
              <a:rPr lang="en-US" dirty="0" err="1" smtClean="0"/>
              <a:t>documentos</a:t>
            </a:r>
            <a:r>
              <a:rPr lang="en-US" dirty="0" smtClean="0"/>
              <a:t> </a:t>
            </a:r>
            <a:r>
              <a:rPr lang="en-US" dirty="0" err="1" smtClean="0"/>
              <a:t>fiscales</a:t>
            </a:r>
            <a:endParaRPr lang="en-US" dirty="0" smtClean="0"/>
          </a:p>
          <a:p>
            <a:pPr lvl="2"/>
            <a:r>
              <a:rPr lang="en-US" dirty="0" err="1" smtClean="0"/>
              <a:t>Datos</a:t>
            </a:r>
            <a:r>
              <a:rPr lang="en-US" dirty="0" smtClean="0"/>
              <a:t> </a:t>
            </a:r>
            <a:r>
              <a:rPr lang="en-US" dirty="0" err="1" smtClean="0"/>
              <a:t>fiscales</a:t>
            </a:r>
            <a:r>
              <a:rPr lang="en-US" dirty="0" smtClean="0"/>
              <a:t> de </a:t>
            </a:r>
            <a:r>
              <a:rPr lang="en-US" dirty="0" err="1" smtClean="0"/>
              <a:t>sociedades</a:t>
            </a:r>
            <a:r>
              <a:rPr lang="en-US" dirty="0" smtClean="0"/>
              <a:t> y </a:t>
            </a:r>
            <a:r>
              <a:rPr lang="en-US" dirty="0" err="1" smtClean="0"/>
              <a:t>socios</a:t>
            </a:r>
            <a:r>
              <a:rPr lang="en-US" dirty="0" smtClean="0"/>
              <a:t> de </a:t>
            </a:r>
            <a:r>
              <a:rPr lang="en-US" dirty="0" err="1" smtClean="0"/>
              <a:t>negocio</a:t>
            </a:r>
            <a:endParaRPr lang="en-US" dirty="0" smtClean="0"/>
          </a:p>
          <a:p>
            <a:pPr lvl="2"/>
            <a:r>
              <a:rPr lang="en-US" dirty="0" err="1" smtClean="0"/>
              <a:t>Tipos</a:t>
            </a:r>
            <a:r>
              <a:rPr lang="en-US" dirty="0" smtClean="0"/>
              <a:t> de </a:t>
            </a:r>
            <a:r>
              <a:rPr lang="en-US" dirty="0" err="1" smtClean="0"/>
              <a:t>transacción</a:t>
            </a:r>
            <a:endParaRPr lang="en-US" dirty="0" smtClean="0"/>
          </a:p>
          <a:p>
            <a:pPr lvl="2"/>
            <a:r>
              <a:rPr lang="en-US" dirty="0" err="1" smtClean="0"/>
              <a:t>Generación</a:t>
            </a:r>
            <a:r>
              <a:rPr lang="en-US" dirty="0" smtClean="0"/>
              <a:t> de </a:t>
            </a:r>
            <a:r>
              <a:rPr lang="en-US" dirty="0" err="1" smtClean="0"/>
              <a:t>comprobantes</a:t>
            </a:r>
            <a:r>
              <a:rPr lang="en-US" dirty="0" smtClean="0"/>
              <a:t> de </a:t>
            </a:r>
            <a:r>
              <a:rPr lang="en-US" dirty="0" err="1" smtClean="0"/>
              <a:t>retención</a:t>
            </a:r>
            <a:r>
              <a:rPr lang="en-US" dirty="0" smtClean="0"/>
              <a:t> de IVA e ISLR a </a:t>
            </a:r>
            <a:r>
              <a:rPr lang="en-US" dirty="0" err="1" smtClean="0"/>
              <a:t>documentos</a:t>
            </a:r>
            <a:r>
              <a:rPr lang="en-US" dirty="0" smtClean="0"/>
              <a:t> de </a:t>
            </a:r>
            <a:r>
              <a:rPr lang="en-US" dirty="0" err="1" smtClean="0"/>
              <a:t>ventas</a:t>
            </a:r>
            <a:r>
              <a:rPr lang="en-US" dirty="0" smtClean="0"/>
              <a:t> y </a:t>
            </a:r>
            <a:r>
              <a:rPr lang="en-US" dirty="0" err="1" smtClean="0"/>
              <a:t>compras</a:t>
            </a:r>
            <a:endParaRPr lang="en-US" dirty="0" smtClean="0"/>
          </a:p>
          <a:p>
            <a:pPr lvl="2"/>
            <a:r>
              <a:rPr lang="en-US" dirty="0" err="1" smtClean="0"/>
              <a:t>Libros</a:t>
            </a:r>
            <a:r>
              <a:rPr lang="en-US" dirty="0" smtClean="0"/>
              <a:t> </a:t>
            </a:r>
            <a:r>
              <a:rPr lang="en-US" dirty="0" err="1" smtClean="0"/>
              <a:t>fiscales</a:t>
            </a:r>
            <a:r>
              <a:rPr lang="en-US" dirty="0" smtClean="0"/>
              <a:t> (</a:t>
            </a:r>
            <a:r>
              <a:rPr lang="en-US" dirty="0" err="1" smtClean="0"/>
              <a:t>compras</a:t>
            </a:r>
            <a:r>
              <a:rPr lang="en-US" dirty="0" smtClean="0"/>
              <a:t>, </a:t>
            </a:r>
            <a:r>
              <a:rPr lang="en-US" dirty="0" err="1" smtClean="0"/>
              <a:t>ventas</a:t>
            </a:r>
            <a:r>
              <a:rPr lang="en-US" dirty="0" smtClean="0"/>
              <a:t> </a:t>
            </a:r>
            <a:r>
              <a:rPr lang="en-US" dirty="0" err="1" smtClean="0"/>
              <a:t>inventario</a:t>
            </a:r>
            <a:r>
              <a:rPr lang="en-US" dirty="0" smtClean="0"/>
              <a:t>)</a:t>
            </a:r>
          </a:p>
          <a:p>
            <a:pPr lvl="2"/>
            <a:r>
              <a:rPr lang="en-US" dirty="0" err="1" smtClean="0"/>
              <a:t>Generación</a:t>
            </a:r>
            <a:r>
              <a:rPr lang="en-US" dirty="0" smtClean="0"/>
              <a:t> de </a:t>
            </a:r>
            <a:r>
              <a:rPr lang="en-US" dirty="0" err="1" smtClean="0"/>
              <a:t>declaraciones</a:t>
            </a:r>
            <a:r>
              <a:rPr lang="en-US" dirty="0" smtClean="0"/>
              <a:t> </a:t>
            </a:r>
            <a:r>
              <a:rPr lang="en-US" dirty="0" err="1" smtClean="0"/>
              <a:t>informativos</a:t>
            </a:r>
            <a:r>
              <a:rPr lang="en-US" dirty="0" smtClean="0"/>
              <a:t> de </a:t>
            </a:r>
            <a:r>
              <a:rPr lang="en-US" dirty="0" err="1" smtClean="0"/>
              <a:t>retenciones</a:t>
            </a:r>
            <a:r>
              <a:rPr lang="en-US" dirty="0" smtClean="0"/>
              <a:t> de IVA e ISLR (TXT y XML)</a:t>
            </a:r>
          </a:p>
          <a:p>
            <a:pPr lvl="2"/>
            <a:r>
              <a:rPr lang="en-US" dirty="0" err="1" smtClean="0"/>
              <a:t>Listado</a:t>
            </a:r>
            <a:r>
              <a:rPr lang="en-US" dirty="0" smtClean="0"/>
              <a:t> de </a:t>
            </a:r>
            <a:r>
              <a:rPr lang="en-US" dirty="0" err="1" smtClean="0"/>
              <a:t>comprobantes</a:t>
            </a:r>
            <a:endParaRPr lang="en-US" dirty="0"/>
          </a:p>
        </p:txBody>
      </p:sp>
      <p:sp>
        <p:nvSpPr>
          <p:cNvPr id="21" name="Text Placeholder 24"/>
          <p:cNvSpPr>
            <a:spLocks noGrp="1"/>
          </p:cNvSpPr>
          <p:nvPr>
            <p:ph type="body" sz="quarter" idx="13"/>
          </p:nvPr>
        </p:nvSpPr>
        <p:spPr/>
        <p:txBody>
          <a:bodyPr/>
          <a:lstStyle/>
          <a:p>
            <a:r>
              <a:rPr lang="es-VE" dirty="0" smtClean="0"/>
              <a:t>Módulos contemplados en </a:t>
            </a:r>
            <a:r>
              <a:rPr lang="es-VE" dirty="0"/>
              <a:t>la solución de </a:t>
            </a:r>
            <a:r>
              <a:rPr lang="es-VE" dirty="0" smtClean="0"/>
              <a:t>negocios</a:t>
            </a:r>
            <a:endParaRPr lang="es-VE" dirty="0"/>
          </a:p>
          <a:p>
            <a:endParaRPr lang="en-US" noProof="0" dirty="0"/>
          </a:p>
        </p:txBody>
      </p:sp>
      <p:sp>
        <p:nvSpPr>
          <p:cNvPr id="22" name="Title 1"/>
          <p:cNvSpPr>
            <a:spLocks noGrp="1"/>
          </p:cNvSpPr>
          <p:nvPr>
            <p:ph type="title"/>
          </p:nvPr>
        </p:nvSpPr>
        <p:spPr/>
        <p:txBody>
          <a:bodyPr/>
          <a:lstStyle/>
          <a:p>
            <a:r>
              <a:rPr lang="es-VE" dirty="0">
                <a:effectLst>
                  <a:outerShdw blurRad="38100" dist="38100" dir="2700000" algn="tl">
                    <a:srgbClr val="000000">
                      <a:alpha val="43137"/>
                    </a:srgbClr>
                  </a:outerShdw>
                </a:effectLst>
              </a:rPr>
              <a:t>Alcance de la Solución</a:t>
            </a:r>
            <a:endParaRPr lang="en-US" noProof="0" dirty="0"/>
          </a:p>
        </p:txBody>
      </p:sp>
      <p:sp>
        <p:nvSpPr>
          <p:cNvPr id="33"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4"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6"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7"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8"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684269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69901" y="813490"/>
            <a:ext cx="9163050" cy="770812"/>
          </a:xfrm>
        </p:spPr>
        <p:txBody>
          <a:bodyPr/>
          <a:lstStyle/>
          <a:p>
            <a:r>
              <a:rPr lang="es-VE" sz="1400"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Deloitte</a:t>
            </a:r>
            <a:r>
              <a:rPr lang="es-VE"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se complace en presentar su propuesta de </a:t>
            </a:r>
            <a:r>
              <a:rPr lang="en-US" sz="140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Implementación</a:t>
            </a:r>
            <a:r>
              <a:rPr lang="en-US" sz="140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SAP Business One</a:t>
            </a:r>
            <a:r>
              <a:rPr lang="es-VE" sz="140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para lo cual, dependiendo del escenario, aplicaran los montos señalados en el siguiente cuadro:</a:t>
            </a:r>
            <a:endParaRPr lang="en-US"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Honorarios Profesionales</a:t>
            </a:r>
            <a:endParaRPr lang="es-VE" dirty="0">
              <a:effectLst>
                <a:outerShdw blurRad="38100" dist="38100" dir="2700000" algn="tl">
                  <a:srgbClr val="000000">
                    <a:alpha val="43137"/>
                  </a:srgbClr>
                </a:outerShdw>
              </a:effectLst>
            </a:endParaRPr>
          </a:p>
        </p:txBody>
      </p:sp>
      <p:sp>
        <p:nvSpPr>
          <p:cNvPr id="2" name="Rectangle 1"/>
          <p:cNvSpPr/>
          <p:nvPr/>
        </p:nvSpPr>
        <p:spPr>
          <a:xfrm>
            <a:off x="376989" y="6180063"/>
            <a:ext cx="9144001" cy="261610"/>
          </a:xfrm>
          <a:prstGeom prst="rect">
            <a:avLst/>
          </a:prstGeom>
        </p:spPr>
        <p:txBody>
          <a:bodyPr wrap="square">
            <a:spAutoFit/>
          </a:bodyPr>
          <a:lstStyle/>
          <a:p>
            <a:pPr algn="just"/>
            <a:r>
              <a:rPr lang="es-VE" sz="11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Estos montos </a:t>
            </a:r>
            <a:r>
              <a:rPr lang="es-VE" sz="1100" dirty="0">
                <a:solidFill>
                  <a:srgbClr val="313131"/>
                </a:solidFill>
                <a:latin typeface="Verdana" panose="020B0604030504040204" pitchFamily="34" charset="0"/>
                <a:ea typeface="Verdana" panose="020B0604030504040204" pitchFamily="34" charset="0"/>
                <a:cs typeface="Verdana" panose="020B0604030504040204" pitchFamily="34" charset="0"/>
              </a:rPr>
              <a:t>no incluye el impuesto al valor agregado, el cual en Barbados actualmente es cero.</a:t>
            </a:r>
          </a:p>
        </p:txBody>
      </p:sp>
      <p:sp>
        <p:nvSpPr>
          <p:cNvPr id="35"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6"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7"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8"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742407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69901" y="798250"/>
            <a:ext cx="9163050" cy="597061"/>
          </a:xfrm>
        </p:spPr>
        <p:txBody>
          <a:bodyPr/>
          <a:lstStyle/>
          <a:p>
            <a:r>
              <a:rPr lang="es-VE" sz="140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El monto por concepto de consultoría de implementación del proyecto dependerá del escenario seleccionado por usted, que más se adapte a sus necesidades</a:t>
            </a:r>
            <a:r>
              <a:rPr lang="es-VE"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endParaRPr lang="en-US"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Honorarios Profesionales</a:t>
            </a:r>
            <a:endParaRPr lang="es-VE" dirty="0">
              <a:effectLst>
                <a:outerShdw blurRad="38100" dist="38100" dir="2700000" algn="tl">
                  <a:srgbClr val="000000">
                    <a:alpha val="43137"/>
                  </a:srgbClr>
                </a:outerShdw>
              </a:effectLst>
            </a:endParaRPr>
          </a:p>
        </p:txBody>
      </p:sp>
      <p:sp>
        <p:nvSpPr>
          <p:cNvPr id="25" name="Content Placeholder 7"/>
          <p:cNvSpPr txBox="1">
            <a:spLocks/>
          </p:cNvSpPr>
          <p:nvPr/>
        </p:nvSpPr>
        <p:spPr>
          <a:xfrm>
            <a:off x="469901" y="1456872"/>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latin typeface="Verdana" panose="020B0604030504040204" pitchFamily="34" charset="0"/>
                <a:ea typeface="Verdana" panose="020B0604030504040204" pitchFamily="34" charset="0"/>
                <a:cs typeface="Verdana" panose="020B0604030504040204" pitchFamily="34" charset="0"/>
              </a:rPr>
              <a:t>Plan de facturación</a:t>
            </a:r>
          </a:p>
        </p:txBody>
      </p:sp>
      <p:grpSp>
        <p:nvGrpSpPr>
          <p:cNvPr id="34" name="Group 33"/>
          <p:cNvGrpSpPr/>
          <p:nvPr/>
        </p:nvGrpSpPr>
        <p:grpSpPr>
          <a:xfrm>
            <a:off x="502622" y="1721998"/>
            <a:ext cx="9097608" cy="1692771"/>
            <a:chOff x="1185638" y="2013243"/>
            <a:chExt cx="7434712" cy="1748357"/>
          </a:xfrm>
        </p:grpSpPr>
        <p:sp>
          <p:nvSpPr>
            <p:cNvPr id="35" name="TextBox 34"/>
            <p:cNvSpPr txBox="1"/>
            <p:nvPr/>
          </p:nvSpPr>
          <p:spPr>
            <a:xfrm>
              <a:off x="1185638" y="2013243"/>
              <a:ext cx="7416001" cy="1748357"/>
            </a:xfrm>
            <a:prstGeom prst="rect">
              <a:avLst/>
            </a:prstGeom>
            <a:noFill/>
          </p:spPr>
          <p:txBody>
            <a:bodyPr wrap="square" rtlCol="0">
              <a:spAutoFit/>
            </a:bodyPr>
            <a:lstStyle/>
            <a:p>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La facturación de nuestros honorarios profesionales se realizará de acuerdo al siguiente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cronograma por cada </a:t>
              </a:r>
              <a:r>
                <a:rPr lang="es-VE" sz="13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Etape</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definida en esta propuesta según el escenario elegido:</a:t>
              </a:r>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742950" lvl="1" indent="-285750" fontAlgn="b">
                <a:buFont typeface="Arial" panose="020B0604020202020204" pitchFamily="34" charset="0"/>
                <a:buChar char="•"/>
              </a:pPr>
              <a:r>
                <a:rPr lang="es-VE" sz="1300" dirty="0" smtClean="0">
                  <a:latin typeface="Verdana" panose="020B0604030504040204" pitchFamily="34" charset="0"/>
                  <a:ea typeface="Verdana" panose="020B0604030504040204" pitchFamily="34" charset="0"/>
                  <a:cs typeface="Verdana" panose="020B0604030504040204" pitchFamily="34" charset="0"/>
                </a:rPr>
                <a:t>Al inicio de la Etapa.  					30</a:t>
              </a:r>
              <a:r>
                <a:rPr lang="es-VE" sz="1300" dirty="0">
                  <a:latin typeface="Verdana" panose="020B0604030504040204" pitchFamily="34" charset="0"/>
                  <a:ea typeface="Verdana" panose="020B0604030504040204" pitchFamily="34" charset="0"/>
                  <a:cs typeface="Verdana" panose="020B0604030504040204" pitchFamily="34" charset="0"/>
                </a:rPr>
                <a:t>%</a:t>
              </a:r>
            </a:p>
            <a:p>
              <a:pPr marL="742950" lvl="1" indent="-285750" fontAlgn="b">
                <a:buFont typeface="Arial" panose="020B0604020202020204" pitchFamily="34" charset="0"/>
                <a:buChar char="•"/>
              </a:pPr>
              <a:r>
                <a:rPr lang="en-US" sz="1300" dirty="0" smtClean="0">
                  <a:latin typeface="Verdana" panose="020B0604030504040204" pitchFamily="34" charset="0"/>
                  <a:ea typeface="Verdana" panose="020B0604030504040204" pitchFamily="34" charset="0"/>
                  <a:cs typeface="Verdana" panose="020B0604030504040204" pitchFamily="34" charset="0"/>
                </a:rPr>
                <a:t>A </a:t>
              </a:r>
              <a:r>
                <a:rPr lang="en-US" sz="1300" dirty="0">
                  <a:latin typeface="Verdana" panose="020B0604030504040204" pitchFamily="34" charset="0"/>
                  <a:ea typeface="Verdana" panose="020B0604030504040204" pitchFamily="34" charset="0"/>
                  <a:cs typeface="Verdana" panose="020B0604030504040204" pitchFamily="34" charset="0"/>
                </a:rPr>
                <a:t>la </a:t>
              </a:r>
              <a:r>
                <a:rPr lang="en-US" sz="1300" dirty="0" err="1">
                  <a:latin typeface="Verdana" panose="020B0604030504040204" pitchFamily="34" charset="0"/>
                  <a:ea typeface="Verdana" panose="020B0604030504040204" pitchFamily="34" charset="0"/>
                  <a:cs typeface="Verdana" panose="020B0604030504040204" pitchFamily="34" charset="0"/>
                </a:rPr>
                <a:t>entrega</a:t>
              </a:r>
              <a:r>
                <a:rPr lang="en-US" sz="1300" dirty="0">
                  <a:latin typeface="Verdana" panose="020B0604030504040204" pitchFamily="34" charset="0"/>
                  <a:ea typeface="Verdana" panose="020B0604030504040204" pitchFamily="34" charset="0"/>
                  <a:cs typeface="Verdana" panose="020B0604030504040204" pitchFamily="34" charset="0"/>
                </a:rPr>
                <a:t> del </a:t>
              </a:r>
              <a:r>
                <a:rPr lang="en-US" sz="1300" dirty="0" smtClean="0">
                  <a:latin typeface="Verdana" panose="020B0604030504040204" pitchFamily="34" charset="0"/>
                  <a:ea typeface="Verdana" panose="020B0604030504040204" pitchFamily="34" charset="0"/>
                  <a:cs typeface="Verdana" panose="020B0604030504040204" pitchFamily="34" charset="0"/>
                </a:rPr>
                <a:t>BBP de la </a:t>
              </a:r>
              <a:r>
                <a:rPr lang="en-US" sz="1300" dirty="0" err="1" smtClean="0">
                  <a:latin typeface="Verdana" panose="020B0604030504040204" pitchFamily="34" charset="0"/>
                  <a:ea typeface="Verdana" panose="020B0604030504040204" pitchFamily="34" charset="0"/>
                  <a:cs typeface="Verdana" panose="020B0604030504040204" pitchFamily="34" charset="0"/>
                </a:rPr>
                <a:t>Etapa</a:t>
              </a:r>
              <a:r>
                <a:rPr lang="en-US" sz="1300" dirty="0" smtClean="0">
                  <a:latin typeface="Verdana" panose="020B0604030504040204" pitchFamily="34" charset="0"/>
                  <a:ea typeface="Verdana" panose="020B0604030504040204" pitchFamily="34" charset="0"/>
                  <a:cs typeface="Verdana" panose="020B0604030504040204" pitchFamily="34" charset="0"/>
                </a:rPr>
                <a:t>				30</a:t>
              </a:r>
              <a:r>
                <a:rPr lang="en-US" sz="1300" dirty="0">
                  <a:latin typeface="Verdana" panose="020B0604030504040204" pitchFamily="34" charset="0"/>
                  <a:ea typeface="Verdana" panose="020B0604030504040204" pitchFamily="34" charset="0"/>
                  <a:cs typeface="Verdana" panose="020B0604030504040204" pitchFamily="34" charset="0"/>
                </a:rPr>
                <a:t>%</a:t>
              </a:r>
              <a:endParaRPr lang="es-VE" sz="1300" dirty="0">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anose="020B0604020202020204" pitchFamily="34" charset="0"/>
                <a:buChar char="•"/>
              </a:pPr>
              <a:r>
                <a:rPr lang="es-VE" sz="1300" dirty="0">
                  <a:latin typeface="Verdana" panose="020B0604030504040204" pitchFamily="34" charset="0"/>
                  <a:ea typeface="Verdana" panose="020B0604030504040204" pitchFamily="34" charset="0"/>
                  <a:cs typeface="Verdana" panose="020B0604030504040204" pitchFamily="34" charset="0"/>
                </a:rPr>
                <a:t>A la entrega del script de pruebas </a:t>
              </a:r>
              <a:r>
                <a:rPr lang="es-VE" sz="1300" dirty="0" smtClean="0">
                  <a:latin typeface="Verdana" panose="020B0604030504040204" pitchFamily="34" charset="0"/>
                  <a:ea typeface="Verdana" panose="020B0604030504040204" pitchFamily="34" charset="0"/>
                  <a:cs typeface="Verdana" panose="020B0604030504040204" pitchFamily="34" charset="0"/>
                </a:rPr>
                <a:t>certificadas de la Etapa	3</a:t>
              </a:r>
              <a:r>
                <a:rPr lang="en-US" sz="1300" dirty="0" smtClean="0">
                  <a:latin typeface="Verdana" panose="020B0604030504040204" pitchFamily="34" charset="0"/>
                  <a:ea typeface="Verdana" panose="020B0604030504040204" pitchFamily="34" charset="0"/>
                  <a:cs typeface="Verdana" panose="020B0604030504040204" pitchFamily="34" charset="0"/>
                </a:rPr>
                <a:t>0</a:t>
              </a:r>
              <a:r>
                <a:rPr lang="en-US" sz="1300" dirty="0">
                  <a:latin typeface="Verdana" panose="020B0604030504040204" pitchFamily="34" charset="0"/>
                  <a:ea typeface="Verdana" panose="020B0604030504040204" pitchFamily="34" charset="0"/>
                  <a:cs typeface="Verdana" panose="020B0604030504040204" pitchFamily="34" charset="0"/>
                </a:rPr>
                <a:t>%</a:t>
              </a:r>
              <a:endParaRPr lang="es-VE" sz="1300" dirty="0">
                <a:latin typeface="Verdana" panose="020B0604030504040204" pitchFamily="34" charset="0"/>
                <a:ea typeface="Verdana" panose="020B0604030504040204" pitchFamily="34" charset="0"/>
                <a:cs typeface="Verdana" panose="020B0604030504040204" pitchFamily="34" charset="0"/>
              </a:endParaRPr>
            </a:p>
            <a:p>
              <a:pPr marL="742950" lvl="1" indent="-285750" fontAlgn="b">
                <a:buFont typeface="Arial" panose="020B0604020202020204" pitchFamily="34" charset="0"/>
                <a:buChar char="•"/>
              </a:pPr>
              <a:r>
                <a:rPr lang="es-VE" sz="1300" dirty="0" smtClean="0">
                  <a:latin typeface="Verdana" panose="020B0604030504040204" pitchFamily="34" charset="0"/>
                  <a:ea typeface="Verdana" panose="020B0604030504040204" pitchFamily="34" charset="0"/>
                  <a:cs typeface="Verdana" panose="020B0604030504040204" pitchFamily="34" charset="0"/>
                </a:rPr>
                <a:t>Al cierre de la Etapa					10%</a:t>
              </a:r>
              <a:endParaRPr lang="es-VE" sz="1300" dirty="0">
                <a:latin typeface="Verdana" panose="020B0604030504040204" pitchFamily="34" charset="0"/>
                <a:ea typeface="Verdana" panose="020B0604030504040204" pitchFamily="34" charset="0"/>
                <a:cs typeface="Verdana" panose="020B0604030504040204" pitchFamily="34" charset="0"/>
              </a:endParaRPr>
            </a:p>
            <a:p>
              <a:pPr indent="-10715" fontAlgn="b"/>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El pago de estos honorarios deberá realizarse en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Dólares de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Estados Unidos de América (US$) directamente a </a:t>
              </a:r>
              <a:r>
                <a:rPr lang="es-VE" sz="13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3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 según se especifique en las facturas correspondientes</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endParaRPr lang="es-VE" sz="1300" dirty="0">
                <a:latin typeface="Verdana" panose="020B0604030504040204" pitchFamily="34" charset="0"/>
                <a:ea typeface="Verdana" panose="020B0604030504040204" pitchFamily="34" charset="0"/>
                <a:cs typeface="Verdana" panose="020B0604030504040204" pitchFamily="34" charset="0"/>
              </a:endParaRPr>
            </a:p>
          </p:txBody>
        </p:sp>
        <p:sp>
          <p:nvSpPr>
            <p:cNvPr id="36" name="Rectangle 35"/>
            <p:cNvSpPr/>
            <p:nvPr/>
          </p:nvSpPr>
          <p:spPr>
            <a:xfrm>
              <a:off x="1204350" y="2037901"/>
              <a:ext cx="7416000" cy="1689653"/>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37" name="Content Placeholder 7"/>
          <p:cNvSpPr txBox="1">
            <a:spLocks/>
          </p:cNvSpPr>
          <p:nvPr/>
        </p:nvSpPr>
        <p:spPr>
          <a:xfrm>
            <a:off x="469901" y="3449506"/>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latin typeface="Verdana" panose="020B0604030504040204" pitchFamily="34" charset="0"/>
                <a:ea typeface="Verdana" panose="020B0604030504040204" pitchFamily="34" charset="0"/>
                <a:cs typeface="Verdana" panose="020B0604030504040204" pitchFamily="34" charset="0"/>
              </a:rPr>
              <a:t>Gastos administrativos y varios</a:t>
            </a:r>
          </a:p>
        </p:txBody>
      </p:sp>
      <p:grpSp>
        <p:nvGrpSpPr>
          <p:cNvPr id="38" name="Group 37"/>
          <p:cNvGrpSpPr/>
          <p:nvPr/>
        </p:nvGrpSpPr>
        <p:grpSpPr>
          <a:xfrm>
            <a:off x="447246" y="3733802"/>
            <a:ext cx="9152984" cy="1892826"/>
            <a:chOff x="1133699" y="1947614"/>
            <a:chExt cx="7470791" cy="2139108"/>
          </a:xfrm>
        </p:grpSpPr>
        <p:sp>
          <p:nvSpPr>
            <p:cNvPr id="39" name="TextBox 38"/>
            <p:cNvSpPr txBox="1"/>
            <p:nvPr/>
          </p:nvSpPr>
          <p:spPr>
            <a:xfrm>
              <a:off x="1133699" y="1947614"/>
              <a:ext cx="7416000" cy="2139108"/>
            </a:xfrm>
            <a:prstGeom prst="rect">
              <a:avLst/>
            </a:prstGeom>
            <a:noFill/>
          </p:spPr>
          <p:txBody>
            <a:bodyPr wrap="square" rtlCol="0">
              <a:spAutoFit/>
            </a:bodyPr>
            <a:lstStyle/>
            <a:p>
              <a:pPr algn="just"/>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En caso de incurrirse en gastos administrativos o de traslado y hospedaje de nuestro personal en localidades diferentes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al Área Metropolitana de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Caracas, estos serán facturados por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separado, en la moneda en la que que fueron incurridos, previa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autorización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y acuerdo con el Cliente. No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incluye costos de desarrollo, los cuales de ser necesarios, serán determinados una vez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sean dimensionados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los requerimientos al final de la fase de Business </a:t>
              </a:r>
              <a:r>
                <a:rPr lang="es-VE" sz="13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Blueprint</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No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incluye costos de licenciamiento de localización.</a:t>
              </a:r>
              <a:endPar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endParaRPr>
            </a:p>
            <a:p>
              <a:pPr algn="just"/>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algn="just"/>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Rectangle 39"/>
            <p:cNvSpPr/>
            <p:nvPr/>
          </p:nvSpPr>
          <p:spPr>
            <a:xfrm>
              <a:off x="1188490" y="1947614"/>
              <a:ext cx="7416000" cy="1200931"/>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51"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52"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3"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4"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5"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6"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57"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8"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9"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0"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1"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880936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3877985"/>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 Honorarios y Gastos</a:t>
              </a:r>
            </a:p>
            <a:p>
              <a:pPr marL="182563" indent="-182563">
                <a:spcAft>
                  <a:spcPts val="600"/>
                </a:spcAft>
              </a:pPr>
              <a:r>
                <a:rPr lang="es-VE" sz="1200" b="1" dirty="0">
                  <a:latin typeface="Verdana" panose="020B0604030504040204" pitchFamily="34" charset="0"/>
                  <a:ea typeface="Verdana" panose="020B0604030504040204" pitchFamily="34" charset="0"/>
                  <a:cs typeface="Verdana" panose="020B0604030504040204" pitchFamily="34" charset="0"/>
                </a:rPr>
                <a:t>   Industrias </a:t>
              </a:r>
              <a:r>
                <a:rPr lang="es-VE" sz="1200" b="1" dirty="0" err="1">
                  <a:latin typeface="Verdana" panose="020B0604030504040204" pitchFamily="34" charset="0"/>
                  <a:ea typeface="Verdana" panose="020B0604030504040204" pitchFamily="34" charset="0"/>
                  <a:cs typeface="Verdana" panose="020B0604030504040204" pitchFamily="34" charset="0"/>
                </a:rPr>
                <a:t>Veprocosm</a:t>
              </a:r>
              <a:r>
                <a:rPr lang="es-VE" sz="1200" b="1" dirty="0">
                  <a:latin typeface="Verdana" panose="020B0604030504040204" pitchFamily="34" charset="0"/>
                  <a:ea typeface="Verdana" panose="020B0604030504040204" pitchFamily="34" charset="0"/>
                  <a:cs typeface="Verdana" panose="020B0604030504040204" pitchFamily="34" charset="0"/>
                </a:rPr>
                <a:t> C.A. - </a:t>
              </a:r>
              <a:r>
                <a:rPr lang="es-VE" sz="1200" b="1" dirty="0" err="1">
                  <a:latin typeface="Verdana" panose="020B0604030504040204" pitchFamily="34" charset="0"/>
                  <a:ea typeface="Verdana" panose="020B0604030504040204" pitchFamily="34" charset="0"/>
                  <a:cs typeface="Verdana" panose="020B0604030504040204" pitchFamily="34" charset="0"/>
                </a:rPr>
                <a:t>Dismar</a:t>
              </a:r>
              <a:r>
                <a:rPr lang="es-VE" sz="1200" b="1" dirty="0">
                  <a:latin typeface="Verdana" panose="020B0604030504040204" pitchFamily="34" charset="0"/>
                  <a:ea typeface="Verdana" panose="020B0604030504040204" pitchFamily="34" charset="0"/>
                  <a:cs typeface="Verdana" panose="020B0604030504040204" pitchFamily="34" charset="0"/>
                </a:rPr>
                <a:t> </a:t>
              </a:r>
              <a:r>
                <a:rPr lang="es-VE" sz="1200" b="1" dirty="0" err="1">
                  <a:latin typeface="Verdana" panose="020B0604030504040204" pitchFamily="34" charset="0"/>
                  <a:ea typeface="Verdana" panose="020B0604030504040204" pitchFamily="34" charset="0"/>
                  <a:cs typeface="Verdana" panose="020B0604030504040204" pitchFamily="34" charset="0"/>
                </a:rPr>
                <a:t>Cosmetics</a:t>
              </a:r>
              <a:r>
                <a:rPr lang="es-VE" sz="1200" b="1" dirty="0">
                  <a:latin typeface="Verdana" panose="020B0604030504040204" pitchFamily="34" charset="0"/>
                  <a:ea typeface="Verdana" panose="020B0604030504040204" pitchFamily="34" charset="0"/>
                  <a:cs typeface="Verdana" panose="020B0604030504040204" pitchFamily="34" charset="0"/>
                </a:rPr>
                <a:t>, </a:t>
              </a:r>
              <a:r>
                <a:rPr lang="es-VE" sz="1200" b="1" dirty="0" smtClean="0">
                  <a:latin typeface="Verdana" panose="020B0604030504040204" pitchFamily="34" charset="0"/>
                  <a:ea typeface="Verdana" panose="020B0604030504040204" pitchFamily="34" charset="0"/>
                  <a:cs typeface="Verdana" panose="020B0604030504040204" pitchFamily="34" charset="0"/>
                </a:rPr>
                <a:t>C.A</a:t>
              </a:r>
              <a:r>
                <a:rPr lang="es-ES" sz="1200" b="1" dirty="0" smtClean="0">
                  <a:latin typeface="Verdana" panose="020B0604030504040204" pitchFamily="34" charset="0"/>
                  <a:ea typeface="Verdana" panose="020B0604030504040204" pitchFamily="34" charset="0"/>
                  <a:cs typeface="Verdana" panose="020B0604030504040204" pitchFamily="34" charset="0"/>
                </a:rPr>
                <a:t>.,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quien será identificado de ahora en adelante como El Cliente, cancelará a </a:t>
              </a:r>
              <a:r>
                <a:rPr lang="es-VE" sz="12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los honorarios profesionales y los gastos correspondientes, mencionados en la propuesta de servicios profesionales en un plazo no mayor de 30 días continuos a partir de la presentación de cada factura, según el plan de facturación establecido.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En la estimación de nuestros honorarios profesionales consideramos la estructura de costos de la Firma y las circunstancias económicas hasta la fecha de esta propuesta. </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gastos relacionados con el trabajo serán facturados en un reglón separado de los honorarios. Los gastos que facturaremos incluyen, entre otros, los gastos de traslado del personal hacia el interior del país por razones propias del trabajo descrito en esta carta de compromiso, gastos de estacionamiento, viáticos, mensajeros, llamadas telefónicas, fax, material de oficina, estampillas y gastos similares que estimamos serán incurridos por el personal asignado al trabajo durante el período de permanencia en sus oficinas y otras localidades de su empresa. Estos conceptos serán facturados al costo.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precio de esta oferta no incluye el impuesto a las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ventas (IVA),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cual será agregado a la tasa vigente al momento de la facturación,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la cual es actualmente cero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0</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El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pago de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todos los honorarios y gastos deberán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realizarse en Dólares Estados Unidos de América (US$) directamente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según se especifique en las facturas correspondientes.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40"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1"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0"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164764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97963"/>
            <a:chOff x="1188490" y="2087167"/>
            <a:chExt cx="7614603" cy="4897963"/>
          </a:xfrm>
        </p:grpSpPr>
        <p:sp>
          <p:nvSpPr>
            <p:cNvPr id="18" name="TextBox 17"/>
            <p:cNvSpPr txBox="1"/>
            <p:nvPr/>
          </p:nvSpPr>
          <p:spPr>
            <a:xfrm>
              <a:off x="1188490" y="2137649"/>
              <a:ext cx="7614603" cy="4847481"/>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2. Independencia de los servicios de Auditoría de los estados financieros</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caso de ser aprobados los servicios indicados en esta propuesta, la gerencia de El Cliente entiende que la independencia conforme a las normas de auditoría o de organismos reguladores vigentes aplicables a los servicios de auditoría que pudiera prestar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afectaría ésta contratación. Así mismo, reconoce que ninguno de los miembros del personal del equipo de auditoría participaría en los servicios descritos en ésta propuesta.</a:t>
              </a: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3. Responsabilidades del Cliente</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es y será el único responsable por establecer y mantener un sistema efectivo de control interno, que incluya sin limitación alguna, sistemas diseñados para asegurar el cumplimiento con las políticas, procedimientos, leyes y regulaciones aplicables. </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prerrequisito de la entrega de servicios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deberá:</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Asegurar la disponibilidad de su personal para la realización de las entrevistas y sesiones necesarias para la identificación y documentación de estrategias y objetivos.</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Proporcionar al personal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un ambiente de trabajo, recursos y útiles adecuados, según se requiera. Asimismo,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tendrá derecho a confiar en aquellas informaciones, decisiones y aprobaciones de El Cliente tomadas en forma independiente de la propuesta de servicios profesionales y/o en forma anterior a su celebración.</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presente propuesta no contendrá disposición alguna que obligue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evaluar, modificar, ratificar o rechazar las mencionadas decisiones y aprobaciones; o a brindar asesoramiento relativo a ellas, salvo lo expresamente acordado en la propuesta de servicios profesionales.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9291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667404"/>
            <a:chOff x="1188490" y="2087167"/>
            <a:chExt cx="7614603" cy="5667404"/>
          </a:xfrm>
        </p:grpSpPr>
        <p:sp>
          <p:nvSpPr>
            <p:cNvPr id="18" name="TextBox 17"/>
            <p:cNvSpPr txBox="1"/>
            <p:nvPr/>
          </p:nvSpPr>
          <p:spPr>
            <a:xfrm>
              <a:off x="1188490" y="2137649"/>
              <a:ext cx="7614603" cy="5616922"/>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4. Responsabilidades de la Firma</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realizará funciones gerenciales cualesquiera, ni tomará decisiones gerenciales, ni actuará asumiendo las atribuciones correspondientes a un empleado de la Organización. Las obligaciones asumidas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son  de  resultados  sino  de medios, es decir, que se ejecutarán los servicios indicados en la Propuesta bajo los estándares y técnicas normales de la industria.</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procedimientos a ser realizados no constituirán una auditoria, revisión o compilación de los estados financieros de la Compañía ni constituirá parte de éstos, como tampoco un examen de las aseveraciones de la gerencia en cuanto a la efectividad de los sistemas de control interno de la Compañía, ni un examen de cumplimiento con las leyes, regulaciones, u otros asuntos. De acuerdo con ello, la ejecución de los procedimientos no resultará en la expresión de una opinión, ni tampoco en ninguna forma de seguridad, sobre los estados financieros de la Compañía ni sus partes, ni una opinión, como tampoco ninguna otra forma de seguridad sobre los sistemas de control interno de la Compañía ni el cumplimiento de parte de la Compañía para con la leyes, regulaciones y otros asuntos.</a:t>
              </a: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5. Productos del trabajo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podrá, exclusivamente con fines internos, utilizar, copiar, distribuir internamente y modificar los productos del trabajo descritos bajo el título de “Entregables” en el Acuerdo de Trabajo.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no revelará, sin el previo consentimiento por escrito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ningún tercero, ni citará, ni hará referencia públicamente a los Productos del trabajo.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retendrá todos los derechos, inclusive los de propiedad, con respecto a: (i) los Productos del trabajo, incluidos a título enunciativo los derechos de patente, de autor, marcas y demás derechos de propiedad intelectual sobre dichos Productos, y (ii) todos los métodos, procesos, técnicas,  ideas, conceptos, secretos comerciales y conocimientos prácticos (know-how) incluidos en los Productos del trabajo o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elabore o suministre con respecto a la presente (los “Conocimientos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Sujeto a las limitaciones en materia de confidencialidad incluidas en el Artículo 4,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puede utilizar los Productos del trabajo y los Conocimientos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para cualquier fin.</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058861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636353"/>
            <a:chOff x="1188490" y="2087167"/>
            <a:chExt cx="7614603" cy="4636353"/>
          </a:xfrm>
        </p:grpSpPr>
        <p:sp>
          <p:nvSpPr>
            <p:cNvPr id="18" name="TextBox 17"/>
            <p:cNvSpPr txBox="1"/>
            <p:nvPr/>
          </p:nvSpPr>
          <p:spPr>
            <a:xfrm>
              <a:off x="1188490" y="2137649"/>
              <a:ext cx="7614603" cy="4585871"/>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6. Aceptación de entregables</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aceptará los productos terminados que cumplan con los requisitos de la Propuesta de Servicios Profesionales o, de corresponder, cuando el plan de prueba de aceptación se haya completado en forma exitosa.</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notificará, a la brevedad, cualquier caso en que los productos terminados no cumplan con dichos requisitos (“No Conformidad”),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tendrá un período razonable, con base a la gravedad y complejidad del incumplimiento, para corregir la No Conformidad. En caso de que el cliente utilice el producto terminado antes de la respectiva aceptación y no notifique a la brevedad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cualquier incumplimiento, entonces el producto terminado será considerado aceptado por el cliente.</a:t>
              </a: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7. Cumplimiento</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prestará los servicios con un grado razonable de cuidado y de manera diligente y competente. La única obligación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será corregir cualquier incumplimiento siempre que el cliente notifique tal situación por escrito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dentro de los diez (10) días posteriores a la prestación de los servicios o de la terminación satisfactoria, si fuera aplicable.</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garantiza ni es responsable por los productos o servicios de terceros. Los derechos y recursos únicos y exclusivos del cliente con respecto a cualquier producto o servicio de terceros deberán presentarse contra el proveedor del tercero y no contra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Este Artículo es la única garantía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relacionada con los servicios y el producto terminado, y se efectúa expresamente en lugar de toda otra garantía o manifestación, expresa o implícita, inclusive cualquier garantía implícita de producto, adecuación para un fin en particular u otra garantía.</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884790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51796"/>
            <a:chOff x="1188490" y="2087167"/>
            <a:chExt cx="7614603" cy="4851796"/>
          </a:xfrm>
        </p:grpSpPr>
        <p:sp>
          <p:nvSpPr>
            <p:cNvPr id="18" name="TextBox 17"/>
            <p:cNvSpPr txBox="1"/>
            <p:nvPr/>
          </p:nvSpPr>
          <p:spPr>
            <a:xfrm>
              <a:off x="1188490" y="2137649"/>
              <a:ext cx="7614603" cy="480131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8. Extensiones y/o desviaciones del alcance </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Nuestra estimación de tiempos y esfuerzo requeridos para llevar a cabo las actividades descritas en este documento considera que el esfuerzo necesario para realizar estas actividades no excederá el tiempo estipulado en el cronograma de trabajo propuesto en la Propuesta Técnica correspondiente. Si durante el transcurso del proyecto se identifica que los requerimientos de tiempo serán mayores a nuestra estimación, el Cliente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negociarán, de buena fe el costo incremental de nuestros servicios para poder completar las actividades que se requieran y lograr los objetivos del proyecto.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la misma forma, nuestra propuesta de servicios asume que el personal de el Cliente deberá participar en las actividades de establecidas en la metodología propuesta, a fin de completar y validar los entregables del proyecto, así como en otras actividades donde se le requiera estar disponible conforme al plan de trabajo definido. Si por motivos de agenda de estas personas, las actividades del proyecto deben de modificarse y/o retrasarse y/o se determina que se requerirá de un esfuerzo mayor a lo planeado, el Cliente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negociarán, de buena fe, el costo incremental de nuestros servicios para poder completar las actividades que se requieran y lograr los objetivos del proyecto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En el caso de que existan extensiones y/o desviaciones del alcance que originen retrasos en la entrega final del proyecto se determinará si esto es atribuible a el Cliente o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Dependiendo del caso se llevara acabo la siguiente acción:</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Extensiones y/o desviaciones atribuibles a el Cliente, se negociarán y cotizarán por separado las horas adicionales.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Extensiones y/o desviaciones atribuibles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consultores continuarán realizando el trabajo hasta que éste haya sido terminado a satisfacción de el Cliente dentro de los términos y alcances de esta documento</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261696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190077"/>
            <a:chOff x="1188490" y="2087167"/>
            <a:chExt cx="7614603" cy="4190077"/>
          </a:xfrm>
        </p:grpSpPr>
        <p:sp>
          <p:nvSpPr>
            <p:cNvPr id="18" name="TextBox 17"/>
            <p:cNvSpPr txBox="1"/>
            <p:nvPr/>
          </p:nvSpPr>
          <p:spPr>
            <a:xfrm>
              <a:off x="1188490" y="2137649"/>
              <a:ext cx="7614603" cy="4139595"/>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9. Distribución del riesgo</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responsabilidad máxima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con relación al presente Acuerdo en ningún caso excederá los honorarios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reciba en virtud de la presente por la parte del trabajo que origine dicha responsabilidad. Dicha responsabilidad no incluirá ningún daño mediato o punitorio (ni lucro cesante ni pérdida de ahorros u oportunidades de trabajo).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Dado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presta los servicios para el beneficio del cliente, el cliente indemnizará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sus sociedades relacionadas, socios y personal, por cualquier costo, honorario, gasto, daño u obligación (incluyendo costos de la defensa) asociado con cualquier reclamo de tercero, en relación con los servicios prestados, la utilización del Producto del trabajo por parte del cliente o este Acuerdo.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Cualquier acción en contra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deberá iniciarse dentro de los doce (12) meses a partir de que surja el derecho de acción.</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10. Conflictos de independencia</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Como parte de una firma global, nos es requerido confirmar que no tenemos conflictos de independencia o cualquier otro conflicto que nos impida llevar a cabo los trabajos descritos en este documento de manera objetiva. A su solicitud, estamos presentando este documento sin haber completado el proceso de identificación de conflictos, así como otros procesos internos de control de calidad. Consecuentemente, la aplicabilidad de esta propuesta estará sujeta al resultado final de estos procedimientos.”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5103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quarter" idx="10"/>
          </p:nvPr>
        </p:nvSpPr>
        <p:spPr>
          <a:xfrm>
            <a:off x="1057617" y="983831"/>
            <a:ext cx="3746923" cy="215444"/>
          </a:xfrm>
        </p:spPr>
        <p:txBody>
          <a:bodyPr>
            <a:spAutoFit/>
          </a:bodyPr>
          <a:lstStyle/>
          <a:p>
            <a:pPr>
              <a:spcAft>
                <a:spcPts val="0"/>
              </a:spcAft>
            </a:pPr>
            <a:r>
              <a:rPr lang="en-US" sz="1400" b="1" dirty="0" err="1" smtClean="0"/>
              <a:t>Antecedentes</a:t>
            </a:r>
            <a:r>
              <a:rPr lang="en-US" sz="1400" noProof="0" dirty="0"/>
              <a:t>	</a:t>
            </a:r>
          </a:p>
        </p:txBody>
      </p:sp>
      <p:sp>
        <p:nvSpPr>
          <p:cNvPr id="4" name="Title 3"/>
          <p:cNvSpPr>
            <a:spLocks noGrp="1"/>
          </p:cNvSpPr>
          <p:nvPr>
            <p:ph type="title"/>
          </p:nvPr>
        </p:nvSpPr>
        <p:spPr>
          <a:xfrm>
            <a:off x="469901" y="384115"/>
            <a:ext cx="9163050" cy="334102"/>
          </a:xfrm>
        </p:spPr>
        <p:txBody>
          <a:bodyPr/>
          <a:lstStyle/>
          <a:p>
            <a:r>
              <a:rPr lang="en-US" noProof="0" dirty="0" err="1" smtClean="0">
                <a:effectLst>
                  <a:outerShdw blurRad="38100" dist="38100" dir="2700000" algn="tl">
                    <a:srgbClr val="000000">
                      <a:alpha val="43137"/>
                    </a:srgbClr>
                  </a:outerShdw>
                </a:effectLst>
              </a:rPr>
              <a:t>Contenido</a:t>
            </a:r>
            <a:endParaRPr lang="en-US" noProof="0" dirty="0">
              <a:effectLst>
                <a:outerShdw blurRad="38100" dist="38100" dir="2700000" algn="tl">
                  <a:srgbClr val="000000">
                    <a:alpha val="43137"/>
                  </a:srgbClr>
                </a:outerShdw>
              </a:effectLst>
            </a:endParaRPr>
          </a:p>
        </p:txBody>
      </p:sp>
      <p:sp>
        <p:nvSpPr>
          <p:cNvPr id="2" name="Oval 1">
            <a:hlinkClick r:id="rId3" action="ppaction://hlinksldjump"/>
          </p:cNvPr>
          <p:cNvSpPr/>
          <p:nvPr/>
        </p:nvSpPr>
        <p:spPr bwMode="gray">
          <a:xfrm>
            <a:off x="469901" y="894160"/>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01</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6" name="Text Placeholder 5"/>
          <p:cNvSpPr txBox="1">
            <a:spLocks/>
          </p:cNvSpPr>
          <p:nvPr/>
        </p:nvSpPr>
        <p:spPr>
          <a:xfrm>
            <a:off x="1057618" y="1432176"/>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400" b="1" i="0" u="none" strike="noStrike" kern="1200" cap="none" spc="0" normalizeH="0" baseline="0" noProof="0" dirty="0" err="1" smtClean="0">
                <a:ln>
                  <a:noFill/>
                </a:ln>
                <a:solidFill>
                  <a:prstClr val="black"/>
                </a:solidFill>
                <a:effectLst/>
                <a:uLnTx/>
                <a:uFillTx/>
                <a:latin typeface="Verdana"/>
                <a:ea typeface="+mn-ea"/>
                <a:cs typeface="+mn-cs"/>
              </a:rPr>
              <a:t>Nuestro</a:t>
            </a:r>
            <a:r>
              <a:rPr kumimoji="0" lang="en-US" sz="1400" b="1" i="0" u="none" strike="noStrike" kern="1200" cap="none" spc="0" normalizeH="0" baseline="0" noProof="0" dirty="0" smtClean="0">
                <a:ln>
                  <a:noFill/>
                </a:ln>
                <a:solidFill>
                  <a:prstClr val="black"/>
                </a:solidFill>
                <a:effectLst/>
                <a:uLnTx/>
                <a:uFillTx/>
                <a:latin typeface="Verdana"/>
                <a:ea typeface="+mn-ea"/>
                <a:cs typeface="+mn-cs"/>
              </a:rPr>
              <a:t> </a:t>
            </a:r>
            <a:r>
              <a:rPr kumimoji="0" lang="en-US" sz="1400" b="1" i="0" u="none" strike="noStrike" kern="1200" cap="none" spc="0" normalizeH="0" baseline="0" noProof="0" dirty="0" err="1" smtClean="0">
                <a:ln>
                  <a:noFill/>
                </a:ln>
                <a:solidFill>
                  <a:prstClr val="black"/>
                </a:solidFill>
                <a:effectLst/>
                <a:uLnTx/>
                <a:uFillTx/>
                <a:latin typeface="Verdana"/>
                <a:ea typeface="+mn-ea"/>
                <a:cs typeface="+mn-cs"/>
              </a:rPr>
              <a:t>Entendimiento</a:t>
            </a:r>
            <a:endParaRPr kumimoji="0" lang="en-US" sz="14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Oval 16">
            <a:hlinkClick r:id="rId4" action="ppaction://hlinksldjump"/>
          </p:cNvPr>
          <p:cNvSpPr/>
          <p:nvPr/>
        </p:nvSpPr>
        <p:spPr bwMode="gray">
          <a:xfrm>
            <a:off x="470879" y="1337538"/>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02</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8" name="Text Placeholder 5"/>
          <p:cNvSpPr txBox="1">
            <a:spLocks/>
          </p:cNvSpPr>
          <p:nvPr/>
        </p:nvSpPr>
        <p:spPr>
          <a:xfrm>
            <a:off x="1057617" y="1882914"/>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Enfoque</a:t>
            </a:r>
            <a:r>
              <a:rPr lang="en-US" sz="1400" b="1" dirty="0" smtClean="0">
                <a:solidFill>
                  <a:prstClr val="black"/>
                </a:solidFill>
                <a:latin typeface="Verdana"/>
              </a:rPr>
              <a:t> </a:t>
            </a:r>
            <a:r>
              <a:rPr lang="en-US" sz="1400" b="1" dirty="0" err="1" smtClean="0">
                <a:solidFill>
                  <a:prstClr val="black"/>
                </a:solidFill>
                <a:latin typeface="Verdana"/>
              </a:rPr>
              <a:t>Metodológico</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19" name="Oval 18">
            <a:hlinkClick r:id="rId5" action="ppaction://hlinksldjump"/>
          </p:cNvPr>
          <p:cNvSpPr/>
          <p:nvPr/>
        </p:nvSpPr>
        <p:spPr bwMode="gray">
          <a:xfrm>
            <a:off x="470879" y="1790700"/>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03</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6"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7"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4" name="Oval 13">
            <a:hlinkClick r:id="rId5" action="ppaction://hlinksldjump"/>
          </p:cNvPr>
          <p:cNvSpPr/>
          <p:nvPr/>
        </p:nvSpPr>
        <p:spPr bwMode="gray">
          <a:xfrm>
            <a:off x="469901" y="2243862"/>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4</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5" name="Oval 14">
            <a:hlinkClick r:id="rId5" action="ppaction://hlinksldjump"/>
          </p:cNvPr>
          <p:cNvSpPr/>
          <p:nvPr/>
        </p:nvSpPr>
        <p:spPr bwMode="gray">
          <a:xfrm>
            <a:off x="469901" y="2697024"/>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5</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0" name="Oval 19">
            <a:hlinkClick r:id="rId5" action="ppaction://hlinksldjump"/>
          </p:cNvPr>
          <p:cNvSpPr/>
          <p:nvPr/>
        </p:nvSpPr>
        <p:spPr bwMode="gray">
          <a:xfrm>
            <a:off x="469901" y="3629682"/>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lang="es-VE" sz="1400" dirty="0">
                <a:solidFill>
                  <a:prstClr val="white"/>
                </a:solidFill>
                <a:latin typeface="Verdana"/>
              </a:rPr>
              <a:t>7</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1" name="Oval 20">
            <a:hlinkClick r:id="rId5" action="ppaction://hlinksldjump"/>
          </p:cNvPr>
          <p:cNvSpPr/>
          <p:nvPr/>
        </p:nvSpPr>
        <p:spPr bwMode="gray">
          <a:xfrm>
            <a:off x="469901" y="4082844"/>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lang="es-VE" sz="1400" dirty="0">
                <a:solidFill>
                  <a:prstClr val="white"/>
                </a:solidFill>
                <a:latin typeface="Verdana"/>
              </a:rPr>
              <a:t>8</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2" name="Oval 21">
            <a:hlinkClick r:id="rId5" action="ppaction://hlinksldjump"/>
          </p:cNvPr>
          <p:cNvSpPr/>
          <p:nvPr/>
        </p:nvSpPr>
        <p:spPr bwMode="gray">
          <a:xfrm>
            <a:off x="469901" y="4536006"/>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lang="es-VE" sz="1400" dirty="0">
                <a:solidFill>
                  <a:prstClr val="white"/>
                </a:solidFill>
                <a:latin typeface="Verdana"/>
              </a:rPr>
              <a:t>9</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3" name="Oval 22">
            <a:hlinkClick r:id="rId5" action="ppaction://hlinksldjump"/>
          </p:cNvPr>
          <p:cNvSpPr/>
          <p:nvPr/>
        </p:nvSpPr>
        <p:spPr bwMode="gray">
          <a:xfrm>
            <a:off x="469901" y="4989168"/>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lang="es-VE" sz="1400" dirty="0" smtClean="0">
                <a:solidFill>
                  <a:prstClr val="white"/>
                </a:solidFill>
                <a:latin typeface="Verdana"/>
              </a:rPr>
              <a:t>10</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5" name="Text Placeholder 5"/>
          <p:cNvSpPr txBox="1">
            <a:spLocks/>
          </p:cNvSpPr>
          <p:nvPr/>
        </p:nvSpPr>
        <p:spPr>
          <a:xfrm>
            <a:off x="1053898" y="3228118"/>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spcAft>
                <a:spcPts val="0"/>
              </a:spcAft>
              <a:defRPr/>
            </a:pPr>
            <a:r>
              <a:rPr lang="en-US" sz="1400" b="1" dirty="0" err="1">
                <a:solidFill>
                  <a:prstClr val="black"/>
                </a:solidFill>
              </a:rPr>
              <a:t>Alcance</a:t>
            </a:r>
            <a:r>
              <a:rPr lang="en-US" sz="1400" b="1" dirty="0">
                <a:solidFill>
                  <a:prstClr val="black"/>
                </a:solidFill>
              </a:rPr>
              <a:t> de la </a:t>
            </a:r>
            <a:r>
              <a:rPr lang="en-US" sz="1400" b="1" dirty="0" err="1">
                <a:solidFill>
                  <a:prstClr val="black"/>
                </a:solidFill>
              </a:rPr>
              <a:t>Solución</a:t>
            </a:r>
            <a:endParaRPr lang="en-US" sz="1400" dirty="0">
              <a:solidFill>
                <a:prstClr val="black"/>
              </a:solidFill>
            </a:endParaRPr>
          </a:p>
        </p:txBody>
      </p:sp>
      <p:sp>
        <p:nvSpPr>
          <p:cNvPr id="29" name="Text Placeholder 5"/>
          <p:cNvSpPr txBox="1">
            <a:spLocks/>
          </p:cNvSpPr>
          <p:nvPr/>
        </p:nvSpPr>
        <p:spPr>
          <a:xfrm>
            <a:off x="1073191" y="2316550"/>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Equipo</a:t>
            </a:r>
            <a:r>
              <a:rPr lang="en-US" sz="1400" b="1" dirty="0" smtClean="0">
                <a:solidFill>
                  <a:prstClr val="black"/>
                </a:solidFill>
                <a:latin typeface="Verdana"/>
              </a:rPr>
              <a:t> y Plan de </a:t>
            </a:r>
            <a:r>
              <a:rPr lang="en-US" sz="1400" b="1" dirty="0" err="1" smtClean="0">
                <a:solidFill>
                  <a:prstClr val="black"/>
                </a:solidFill>
                <a:latin typeface="Verdana"/>
              </a:rPr>
              <a:t>Trabajo</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0" name="Text Placeholder 5"/>
          <p:cNvSpPr txBox="1">
            <a:spLocks/>
          </p:cNvSpPr>
          <p:nvPr/>
        </p:nvSpPr>
        <p:spPr>
          <a:xfrm>
            <a:off x="1057615" y="3727889"/>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Honorarios</a:t>
            </a:r>
            <a:r>
              <a:rPr lang="en-US" sz="1400" b="1" dirty="0" smtClean="0">
                <a:solidFill>
                  <a:prstClr val="black"/>
                </a:solidFill>
                <a:latin typeface="Verdana"/>
              </a:rPr>
              <a:t> </a:t>
            </a:r>
            <a:r>
              <a:rPr lang="en-US" sz="1400" b="1" dirty="0" err="1" smtClean="0">
                <a:solidFill>
                  <a:prstClr val="black"/>
                </a:solidFill>
                <a:latin typeface="Verdana"/>
              </a:rPr>
              <a:t>Profesionales</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1" name="Text Placeholder 5"/>
          <p:cNvSpPr txBox="1">
            <a:spLocks/>
          </p:cNvSpPr>
          <p:nvPr/>
        </p:nvSpPr>
        <p:spPr>
          <a:xfrm>
            <a:off x="1057614" y="4178690"/>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Términos</a:t>
            </a:r>
            <a:r>
              <a:rPr lang="en-US" sz="1400" b="1" dirty="0" smtClean="0">
                <a:solidFill>
                  <a:prstClr val="black"/>
                </a:solidFill>
                <a:latin typeface="Verdana"/>
              </a:rPr>
              <a:t> y </a:t>
            </a:r>
            <a:r>
              <a:rPr lang="en-US" sz="1400" b="1" dirty="0" err="1" smtClean="0">
                <a:solidFill>
                  <a:prstClr val="black"/>
                </a:solidFill>
                <a:latin typeface="Verdana"/>
              </a:rPr>
              <a:t>Condiciones</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2" name="Text Placeholder 5"/>
          <p:cNvSpPr txBox="1">
            <a:spLocks/>
          </p:cNvSpPr>
          <p:nvPr/>
        </p:nvSpPr>
        <p:spPr>
          <a:xfrm>
            <a:off x="1057613" y="4634213"/>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Aceptación</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5" name="Text Placeholder 5"/>
          <p:cNvSpPr txBox="1">
            <a:spLocks/>
          </p:cNvSpPr>
          <p:nvPr/>
        </p:nvSpPr>
        <p:spPr>
          <a:xfrm>
            <a:off x="1057613" y="5073936"/>
            <a:ext cx="3746923" cy="800219"/>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400" b="1" dirty="0" err="1" smtClean="0"/>
              <a:t>Anexos</a:t>
            </a:r>
            <a:r>
              <a:rPr lang="en-US" sz="1400" dirty="0" smtClean="0"/>
              <a:t>	</a:t>
            </a:r>
          </a:p>
          <a:p>
            <a:pPr>
              <a:spcAft>
                <a:spcPts val="0"/>
              </a:spcAft>
            </a:pPr>
            <a:r>
              <a:rPr lang="en-US" sz="1400" dirty="0" err="1" smtClean="0"/>
              <a:t>Requerimientos</a:t>
            </a:r>
            <a:r>
              <a:rPr lang="en-US" sz="1400" dirty="0" smtClean="0"/>
              <a:t> de Hardware</a:t>
            </a:r>
            <a:endParaRPr lang="ru-RU" sz="1400" dirty="0" smtClean="0"/>
          </a:p>
          <a:p>
            <a:pPr>
              <a:spcAft>
                <a:spcPts val="0"/>
              </a:spcAft>
            </a:pPr>
            <a:r>
              <a:rPr lang="es-VE" sz="1400" dirty="0" smtClean="0"/>
              <a:t>¿Por qué </a:t>
            </a:r>
            <a:r>
              <a:rPr lang="es-VE" sz="1400" dirty="0" err="1" smtClean="0"/>
              <a:t>Deloitte</a:t>
            </a:r>
            <a:r>
              <a:rPr lang="es-VE" sz="1400" dirty="0" smtClean="0"/>
              <a:t>?</a:t>
            </a:r>
            <a:endParaRPr lang="en-US" sz="1400" dirty="0"/>
          </a:p>
        </p:txBody>
      </p:sp>
      <p:sp>
        <p:nvSpPr>
          <p:cNvPr id="36"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7"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8"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3" name="Oval 32">
            <a:hlinkClick r:id="rId5" action="ppaction://hlinksldjump"/>
          </p:cNvPr>
          <p:cNvSpPr/>
          <p:nvPr/>
        </p:nvSpPr>
        <p:spPr bwMode="gray">
          <a:xfrm>
            <a:off x="469901" y="5924878"/>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white"/>
                </a:solidFill>
                <a:effectLst/>
                <a:uLnTx/>
                <a:uFillTx/>
                <a:latin typeface="Verdana"/>
                <a:ea typeface="+mn-ea"/>
                <a:cs typeface="+mn-cs"/>
              </a:rPr>
              <a:t>11</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34" name="Text Placeholder 5"/>
          <p:cNvSpPr txBox="1">
            <a:spLocks/>
          </p:cNvSpPr>
          <p:nvPr/>
        </p:nvSpPr>
        <p:spPr>
          <a:xfrm>
            <a:off x="1057613" y="6023085"/>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Contacto</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42"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92859" y="1387147"/>
            <a:ext cx="5440092" cy="4193282"/>
          </a:xfrm>
          <a:prstGeom prst="rect">
            <a:avLst/>
          </a:prstGeom>
        </p:spPr>
      </p:pic>
      <p:sp>
        <p:nvSpPr>
          <p:cNvPr id="43" name="Oval 42">
            <a:hlinkClick r:id="rId5" action="ppaction://hlinksldjump"/>
          </p:cNvPr>
          <p:cNvSpPr/>
          <p:nvPr/>
        </p:nvSpPr>
        <p:spPr bwMode="gray">
          <a:xfrm>
            <a:off x="466186" y="3150506"/>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lang="es-VE" sz="1400" dirty="0">
                <a:solidFill>
                  <a:prstClr val="white"/>
                </a:solidFill>
                <a:latin typeface="Verdana"/>
              </a:rPr>
              <a:t>6</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44" name="Text Placeholder 5"/>
          <p:cNvSpPr txBox="1">
            <a:spLocks/>
          </p:cNvSpPr>
          <p:nvPr/>
        </p:nvSpPr>
        <p:spPr>
          <a:xfrm>
            <a:off x="1053898" y="2756200"/>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Premisas</a:t>
            </a:r>
            <a:r>
              <a:rPr lang="en-US" sz="1400" b="1" dirty="0" smtClean="0">
                <a:solidFill>
                  <a:prstClr val="black"/>
                </a:solidFill>
                <a:latin typeface="Verdana"/>
              </a:rPr>
              <a:t> y </a:t>
            </a:r>
            <a:r>
              <a:rPr lang="en-US" sz="1400" b="1" dirty="0" err="1" smtClean="0">
                <a:solidFill>
                  <a:prstClr val="black"/>
                </a:solidFill>
                <a:latin typeface="Verdana"/>
              </a:rPr>
              <a:t>Condiciones</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45"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44295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05630"/>
            <a:chOff x="1188490" y="2087167"/>
            <a:chExt cx="7614603" cy="4805630"/>
          </a:xfrm>
        </p:grpSpPr>
        <p:sp>
          <p:nvSpPr>
            <p:cNvPr id="18" name="TextBox 17"/>
            <p:cNvSpPr txBox="1"/>
            <p:nvPr/>
          </p:nvSpPr>
          <p:spPr>
            <a:xfrm>
              <a:off x="1188490" y="2137649"/>
              <a:ext cx="7614603" cy="475514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y DELOITTE se comprometen a guardar estricta confidencialidad sobre toda la información que cada uno le suministre a la otra parte,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que lleguen a conocer sus empleados, contratistas, asesores, agentes y subcontratistas, si los hubiere, de manera verbal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por medio escrito, audiovisual, magnético, vía electrónica o por cualquier otro medio, en desarrollo de EL CONTRATO, (en adelante “Información Confidencial”). La obligación de reserva y confidencialidad de la Información Confidencial, estará vigente desde la fecha de suscripción de EL CONTRATO y por tres (3) años más después de su terminación.  Cada una de LAS PARTES será responsable ante la otra parte por cualquier revelación, empleo o divulgación de cualquier porción de la Información Confidencial. En todo caso, LAS PARTES, en su calidad de profesionales, se obligan tanto en la ejecución de EL CONTRATO como una vez terminado el mismo a implementar todas las políticas vigentes en materia de protección de la información confidencial de sus clientes tratándola con especial responsabilidad, control y protección. Toda la información confidencial que una parte suministre a la otra será utilizada solamente para los efectos descritos en EL contrato.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PRIMERO: Para efectos de EL CONTRATO, se entiende por Información Confidencial todos los documentos, materiales, información, ideas de o acerca de EL CLIENTE, de DELOITTE y de cualquier Firma Miembro de la organización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cualquiera de sus clientes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proveedores pasados, presentes o eventuales, incluyendo, sin limitarse a, documentos, materiales, información e ideas relacionadas con modelos de negocios,  información técnica, financiera, comercial, corporativa, de mercadeo y estratégica, programas, operaciones, metodologías,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know</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how</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técnicas, políticas, prácticas, procedimientos, productos, servicios, equipos, sistemas, recursos humanos, personal de trabajo, nuevas tecnologías,  notas, análisis, hojas de trabajo, compilaciones, comparaciones, programas de mercadeo, que incluye invenciones (bien sea patentables o no), estudios o cualquier otro documento que contenga, refleje, estén basado en o sea generado por tal Información Confidencial. </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764704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959518"/>
            <a:chOff x="1188490" y="2087167"/>
            <a:chExt cx="7614603" cy="4959518"/>
          </a:xfrm>
        </p:grpSpPr>
        <p:sp>
          <p:nvSpPr>
            <p:cNvPr id="18" name="TextBox 17"/>
            <p:cNvSpPr txBox="1"/>
            <p:nvPr/>
          </p:nvSpPr>
          <p:spPr>
            <a:xfrm>
              <a:off x="1188490" y="2137649"/>
              <a:ext cx="7614603" cy="4909036"/>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De manera particular y sin limitar lo anteriormente enunciado, EL CLIENTE reconoce que las metodologías, procedimientos, “know-how”, técnicas e información personal y corporativa que llegue a conocer de DELOITTE y de cualquiera de las firmas miembro de la organización DELOITTE, en desarrollo de los servicios contratados, es información confidencial que pertenece y seguirá siendo de propiedad de DELOITTE y de cada una de sus firmas miembro, según corresponda, que se encuentra sujeta a la obligación de reserva y confidencialidad de la información consagrada en ésta cláusula.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este sentido, EL CLIENTE reconoce que DELOITTE hace parte de una organización razón por la cual, de conformidad con sus políticas, puede tener la necesidad de revelar cierta información a sus Firmas Miembro. En este evento, DELOITTE se obliga a cumplir con las políticas de confidencialidad de la organización y en todo caso, a mantener la reserva y confidencialidad de la información revelada en los términos  previstos en EL CONTRATO.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Independientemente de las acciones a las que haya lugar por el incumplimiento de las obligaciones de EL CONTRATO, si cualquiera de LAS PARTES extravía o revela información confidencial, dará aviso inmediato a la Parte Reveladora de la misma y tomará todas las medidas razonables y necesarias para minimizar los resultados de pérdida de la información o divulgación de la misma sin autorización.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SEGUNDO: La información confidencial no incluye: a) la información que sea de dominio público con anterioridad a la fecha en que hubiese sido suministrada o que se haya hecho pública lícitamente durante la vigencia del Contrato; b) la información que está en posesión o puede ser independientemente adquirida o desarrollada por cualquiera de las partes sin violar ninguna de sus obligaciones contractuales o legales; e) Información sobre la cual sea aprobada su divulgación por medio de autorización escrita de la Parte Reveladora y sólo hasta el límite de dicha autorización; f)  Información que haya sido conocida a través de terceros sin que exista la obligación de mantenerla bajo confidencialidad, a menos que la Parte Receptora tenga pleno conocimiento que dichos terceros no están autorizados para revelar o divulgar dicha información.</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186410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3693319"/>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TERCERO: Si se le solicitare o exigiere a alguna de LAS PARTES o a sus representantes revelar la Información Confidencial mediante una orden judicial, requerimiento administrativo u otro mecanismo similar, la Parte obligada a cumplir el requerimiento deberá: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Notificar a la otra parte sobre tal solicitud o requerimiento de manera inmediata y con anterioridad a la divulgación, de tal forma que dicha parte pueda adelantar la acción judicial o administrativa tendiente a la protección de la Información Confidencial.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Cooperar con la otra parte, en el caso que ésta presente cualquier acción para la protección de la Información Confidencial.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cualquier caso, únicamente se revelará la Información Confidencial exacta o la porción de la misma específicamente solicitada.</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PARAGRAFO CUARTO: Lo establecido en esta cláusula anula y reemplaza las estipulaciones en contrario que puedan ser anotadas o anexadas a la información confidencial por la Parte que la revela, por lo que tales estipulaciones en contrario no tendrán efecto.  Además, nada en esta cláusula implica que las partes tengan la mutua obligación de suministrarse información confidencial, salvo para los efectos del desarrollo del objeto de EL contrato.</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656779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251906"/>
            <a:chOff x="1188490" y="2087167"/>
            <a:chExt cx="7614603" cy="5251906"/>
          </a:xfrm>
        </p:grpSpPr>
        <p:sp>
          <p:nvSpPr>
            <p:cNvPr id="18" name="TextBox 17"/>
            <p:cNvSpPr txBox="1"/>
            <p:nvPr/>
          </p:nvSpPr>
          <p:spPr>
            <a:xfrm>
              <a:off x="1188490" y="2137649"/>
              <a:ext cx="7614603" cy="520142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El Contrato o cualquier Orden de Trabajo puede ser rescindido por cualquiera de las partes en cualquier momento, sin justificación, cursando una notificación escrita a la otra parte no menos de noventa días antes de la fecha efectiva de rescisión o según corresponda a la naturaleza del servicio.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Cualquiera de las partes podrá rescindir el Contrato o cualquier Orden de Trabajo por medio de una notificación escrita a la otra parte cuando o en cualquier momento después de que ocurra cualquiera de los siguientes eventos:  (i) un incumplimiento material por la otra parte de una obligación conforme al Contrato u Orden de Trabajo y, si se puede remediar el incumplimiento, la parte incumplidora que no remedia el incumplimiento dentro de los 30 días de haber recibido la notificación de tal incumplimiento, (ii) la otra parte se vuelve insolvente, (iii) la otra parte tiene una resolución aprobada o una petición presentada para su liquidación o disolución (para un propósito distinto a la fusión o reconstrucción solvente), (iv) la emisión de una orden administrativa en relación a la otra parte, o el nombramiento de un síndico sobre la misma, o un acreedor hipotecario que toma posesión de o que vende, un activo de la otra parte, (v) la otra parte hace un arreglo o convenio con su acreedores de forma general o hace una petición a una corte de jurisdicción competente para protección contra sus acreedores de forma general, o (vi) cualquier evento análogo a aquellos establecidos en (ii) al (v) en cualquier jurisdicción relevante.</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podrá rescindir el Contrato o cualquier Orden de Trabajo por completo o en parte,  de inmediato por medio de notificación escrita al Cliente si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determina que (i) un organismo gubernamental, regulador, o entidad profesional, o cualquier otra entidad que tenga el peso de la ley haya introducido una nueva ley, regla, norma, interpretación o decisión, o modificado una ya existente, como consecuencia de la cual la realización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 parte del Contrato sería ilegal o de alguna otra manera ilícita o que presente conflicto con las normas profesionales o de independencia o (ii) hay alguna modificación en las circunstancias (incluyendo, pero sin limitarse a, cambios en la propiedad del Cliente o cualquiera de sus Afiliadas de manera que la realización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 parte del Contrato sería ilegal o de alguna otra manera ilícita o que presente conflicto con las normas profesionales o de independencia. </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071503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590460"/>
            <a:chOff x="1188490" y="2087167"/>
            <a:chExt cx="7614603" cy="5590460"/>
          </a:xfrm>
        </p:grpSpPr>
        <p:sp>
          <p:nvSpPr>
            <p:cNvPr id="18" name="TextBox 17"/>
            <p:cNvSpPr txBox="1"/>
            <p:nvPr/>
          </p:nvSpPr>
          <p:spPr>
            <a:xfrm>
              <a:off x="1188490" y="2137649"/>
              <a:ext cx="7614603" cy="553997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 Al momento de extinguirse este Contrato o cualquier Orden de Trabajo por cualquier motivo, el Cliente compensará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acuerdo con los términos del Contrato por los Servicios realizados y los gastos incurridos hasta la fecha efectiva de finalización.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 Rescisión de cualquier parte del Contrato no afecta la parte restante del Contrato. Estos Términos de negocios continuarán aplicándose a cualquier Orden de Trabajo vigente que no ha sido rescindido conforme a las disposiciones de los Párrafos 4(a), (b) o (c).</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(f) Cuando cualquiera de las partes, sus administradores, directivos, accionistas, asociados o socios, figuren en las listas internacionales administradas por cualquier autoridad nacional o extranjera, de personas o entidades identificadas por tener vínculos con actividades relacionadas con el narcotráfico, terrorismo, corrupción, secuestro, lavado de activos, financiación del terrorismo o administración de recursos relacionados con esas actividades, entre las que se encuentran, de manera enunciativa más no taxativa: i) lista – OFAC Office of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Foreign</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Assets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Control u Oficina de Control de Activos en el Exterior (orden ejecutiva N°. 12978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Specially</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Designated</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Narcotics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Traffickers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SDNT), emitida por la Oficina del Tesoro de los Estados Unidos de Norte América, conocida como “lista Clinton; ii) lista de la Organización de las Naciones Unidas – ONU; y otras listas públicas relacionadas con el tema del lavado de activos y financiación del terrorismo, o que por su naturaleza generen un alto riesgo de LA/FT.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(g) Cuando cualquiera de las partes, sus administradores, directivos, accionistas, asociados o socios hayan sido condenados por haber cometido, a cualquier título doloso o culposo, cualquier delito contra la administración pública o en el marco de un proceso por extinción de dominio o cualquiera de los delitos narcotráfico, terrorismo, corrupción, secuestro, lavado de activos, financiación del terrorismo o administración de recursos relacionados con esas actividades.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(h) Cuando existan denuncias o pliegos de cargos penales, fiscales, o disciplinarios, sobre incumplimientos o violaciones de normas relacionadas con el Lavado de Activos o Financiación al Terrorismo contra cualquiera de las partes o de sus administradores, directivos, accionistas, asociados o socios; y/o con fallo o sentencia en firme debidamente ejecutoriada.</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944663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590460"/>
            <a:chOff x="1188490" y="2087167"/>
            <a:chExt cx="7614603" cy="5590460"/>
          </a:xfrm>
        </p:grpSpPr>
        <p:sp>
          <p:nvSpPr>
            <p:cNvPr id="18" name="TextBox 17"/>
            <p:cNvSpPr txBox="1"/>
            <p:nvPr/>
          </p:nvSpPr>
          <p:spPr>
            <a:xfrm>
              <a:off x="1188490" y="2137649"/>
              <a:ext cx="7614603" cy="553997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(i) Cuando existan factores de exposición al riesgo, tales como: referencias negativas, ausencia de documentación, o la existencia de alertas definidas en la legislación, manuales o políticas, según sea el caso, en relación con los administradores, directivos, accionistas, asociados o socios de cualquiera de las partes.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(j) Cuando existan indicios o circunstancias que a juicio razonable representen un riesgo que cualquiera de las partes o de sus administradores, directivos, accionistas, asociados o socios pueda estar comprometido con delitos de narcotráfico, terrorismo, corrupción, secuestro, lavado de activos, financiación del terrorismo o administración de recursos relacionados con esas actividades.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(k) Cuando cualquiera de las partes, sus administradores, directivos, accionistas, asociados o socios no cumplen en forma oportuna uno o más de los deberes o requisitos que les correspondan de conformidad con las normas y procedimientos relacionados con lo que establezca la Ley Orgánica contra la Delincuencia Organizada (lavado de dinero) y Financiamiento al Terrorismo, así como con sus respectivos reglamentos y normativas relacionadas, que les resulte aplicable.</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(l)Cuando se determine que los recursos provienen de actividades ilícitas de las contempladas en la legislación local, o que ha efectuado transacciones u operaciones destinadas a dichas actividades o a favor de personas relacionadas con las mismas.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(m) Cuando cualquiera de las partes sea intervenida por cualquiera autoridad competente a nivel local o extranjera;</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 Por la disolución, liquidación, fusión, rescisión, transformación de cualquiera de las partes cuando tales procesos o reformas afecten la independencia que es exigida para la prestación de los servicios. En general, cuando se presenten situaciones sobrevinientes que afecten la independencia exigida conforme las políticas y normas aplicables a las partes.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(o) Cuando se presente incapacidad financiera o notoria insolvencia, que se presume cuando de acuerdo con la ley aplicable se encuentre, entre otras, en situación de cesación de pagos, incapacidad de pago inminente o sea intervenida por autoridad competente, o se encuentre adelantando un proceso concursal de cualquier naturaleza.</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93037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775126"/>
            <a:chOff x="1188490" y="2087167"/>
            <a:chExt cx="7614603" cy="5775126"/>
          </a:xfrm>
        </p:grpSpPr>
        <p:sp>
          <p:nvSpPr>
            <p:cNvPr id="18" name="TextBox 17"/>
            <p:cNvSpPr txBox="1"/>
            <p:nvPr/>
          </p:nvSpPr>
          <p:spPr>
            <a:xfrm>
              <a:off x="1188490" y="2137649"/>
              <a:ext cx="7614603" cy="572464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13. Protección de Datos y Seguridad de la Información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Cada parte deberá cumplir con sus respectivas obligaciones bajo las leyes aplicables sobre la protección de datos en la medida que, en relación al Contrato y los Servicios, una parte guarde, procese o transfiere datos personales a las cuales apliquen las leyes de protección de datos (“Datos Personales”). En relación con cualquier Dato Personal del Grupo del Cliente o de terceros que sea procesada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parte de los Servicios,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procesador de datos procesará tales Datos Personales solo (i) conforme a las instrucciones legales y razonables del Cliente, y (ii) en cumplimiento con las obligaciones de seguridad exigibles por ley aplicables a un procesador de datos.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El Cliente confirma que ha obtenido todas las autorizaciones legalmente requeridas para transferir cualquier Dato Personal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sus Subcontratistas.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 Para efectos del presente contrato, las siguientes definiciones aplicarán:</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(c.1) Datos de las Partes: significa todos los datos (incluyendo todos los textos, sonido, software o archivos de imágenes), el contenido, de la información  o material que las partes o  su personal se proporcionan en las actividades que incluyen el manejo de estos para la creación, almacenamiento, proceso, transmisión en el curso de la utilización del servicio, incluyendo análisis estadístico o uso para la creación de tendencias.</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(c.2) Información Personal: significa cualquier información relativa a una persona física identificada o identificable que se adquiere en ejecución del contrato, en relación con la prestación del servicio conforme a este Acuerdo, ya sea en forma escrita, oral, electrónica u otra forma, y cualquier copia de los mismos. Una persona identificable es una persona que pueda determinarse, directa o indirectamente, en particular con referencia a un número de identificación o uno o más factores específicos de su identidad física, fisiológica, electrónicos, mentales, económicos, culturales o sociales. Ejemplos de información personal se incluyen los siguientes: número de cuenta (cuenta bancaria, tarjeta de crédito, etc.); abordar; identificador biométrico; licencia o número de identificación; fecha de nacimiento; identificadores del gobierno (como números de seguro social); nombre; número de personal; fotografía o identificable vídeo a un individuo; identificador del vehículo o número de serie; y también puede incluir otra información relacionada con un individuo que pueda identificar directa o indirectamente a la persona (por ejemplo, salario, calificación del desempeño, historial de</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46330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2908489"/>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13. Protección de Datos y Seguridad de la Información (Cont.)</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(c.3) Incidentes de Seguridad: significa cualquier potencial, real o presunta apropiación indebida, divulgación o uso de, o acceso no autorizado, los datos del cliente o información personal (por personal de Contratistas, terceros, o de otra manera), o cualquier otro compromiso de la seguridad, la confidencialidad, o la integridad de los datos de cualquiera de las partes o información personal.</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 Las partes deberán implementar, mantener y hacer cumplir las medidas de seguridad administrativas, técnicas y físicas apropiadas para garantizar la seguridad y confidencialidad de los datos de la otra parte y la información personal, proteger contra amenazas anticipadas o riesgos para la seguridad o la integridad de las partes, los datos e información personal, y proteger contra el acceso no autorizado o la utilización de los datos de las partes y la información personal. Estas garantías no podrán ser inferiores a las aceptadas por la industria, incluye un plan de seguridad de la información, los controles de acceso a la información, la protección de los sistemas (por ejemplo, protección de intrusos), medidas de seguridad física, cifrado de datos, y la formación a conciencia en seguridad de los empleados.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445568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482465"/>
            <a:chOff x="1188490" y="2087167"/>
            <a:chExt cx="7614603" cy="4482465"/>
          </a:xfrm>
        </p:grpSpPr>
        <p:sp>
          <p:nvSpPr>
            <p:cNvPr id="18" name="TextBox 17"/>
            <p:cNvSpPr txBox="1"/>
            <p:nvPr/>
          </p:nvSpPr>
          <p:spPr>
            <a:xfrm>
              <a:off x="1188490" y="2137649"/>
              <a:ext cx="7614603" cy="4431983"/>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14. Comunicaciones Electrónicas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Salvo que se disponga lo contrario por escrito, las Entidades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el Grupo del Cliente están autorizados a comunicarse vía fax, correo electrónico (inclusive correos electrónicos intercambiados vía internet) y correo de voz correctamente dirigidos, tanto para documentos sensibles o no sensibles y otras comunicaciones relacionadas con este Contrato, así como otros medios de comunicación utilizados o aceptados por la otra parte. Las Entidades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también pueden comunicarse vía electrónica con autoridades fiscales y otras.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Se reconoce que el internet es inherentemente inseguro y que la información puede corromperse, las comunicaciones no siempre son entregadas a tiempo (o no son entregadas), y que otros métodos de comunicación pueden ser apropiados. Las comunicaciones electrónicas también están propensas a contaminarse con virus.  Cada parte será responsable de proteger sus propios sistemas e intereses y, en la máxima medida permitida por la ley, no será responsable ante la otra por ningún concepto (ya sea en contrato, extra-contractualmente o de otra manera) por cualquier pérdida, daño u omisión que de alguna manera surja del uso de internet o por el acceso por cualquier personal de alguna Entidad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redes, aplicaciones, información electrónica u otros sistemas del Grupo del Cliente</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p>
            <a:p>
              <a:pPr>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15. Ley Orgánica contra la Delincuencia Organizada y Financiamiento al Terrorismo</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Firma y/o sus Socios declaran  que son persona (s) obligada (s) a cumplir con la Ley Contra la Delincuencia Organizada y Financiamiento del Terrorismo, así como con sus respectivos reglamentos.  El Cliente se compromete a cumplir con todas las obligaciones formales y sustanciales relacionadas con estas leyes y reglamentos en su relación con la Firma y/o sus Socios.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83000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3616375"/>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16. Anticorrupción</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Con la aceptación de estos términos comerciales,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el Cliente se hacen las siguientes manifestaciones y asumen los siguientes compromisos recíprocos:</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Hemos cumplido y cumplimos actualmente con todas las leyes y regulaciones que a nivel nacional, provincial, municipal se han dictado en Venezuela relativas a temas de corrupción comprometiéndonos a cumplir las mismas y las que se dicten sobre la materia en el futuro.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Disponemos de sistemas contables u otras herramientas que permiten identificar las erogaciones por conceptos de tal manera que los pagos hechos para regalos, contribuciones a partidos políticos, donaciones a entidades caritativas, pagos facilitadores, gastos de representación y por hospitalidad, pueden ser identificados, dado que están debidamente segregados y sus respaldos documentales están disponibles.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Cada parte libera a la otra de cualquier obligación al respecto (incluida el pago de cualquier indemnización) en caso de que una de las partes tuviera que rescindir la vinculación comercial que nos uniera con motivo de haber, la otra parte, incumplido leyes y regulaciones relativos a temas de corrupción y/o por sospecha fundamentada de haber participado en acciones corruptas.  En caso de haber controversia sobre si la sospecha es o no fundamentada, se estará a los mecanismos de resolución de conflictos contemplados en estos términos comerciales.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12818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69901" y="1665290"/>
            <a:ext cx="9163050" cy="4633911"/>
          </a:xfrm>
        </p:spPr>
        <p:txBody>
          <a:bodyPr/>
          <a:lstStyle/>
          <a:p>
            <a:pPr algn="just"/>
            <a:r>
              <a:rPr lang="en-US" sz="1400" b="1" dirty="0" err="1" smtClean="0">
                <a:latin typeface="Verdana" panose="020B0604030504040204" pitchFamily="34" charset="0"/>
                <a:ea typeface="Verdana" panose="020B0604030504040204" pitchFamily="34" charset="0"/>
              </a:rPr>
              <a:t>Industrias</a:t>
            </a:r>
            <a:r>
              <a:rPr lang="en-US" sz="1400" b="1" dirty="0" smtClean="0">
                <a:latin typeface="Verdana" panose="020B0604030504040204" pitchFamily="34" charset="0"/>
                <a:ea typeface="Verdana" panose="020B0604030504040204" pitchFamily="34" charset="0"/>
              </a:rPr>
              <a:t> </a:t>
            </a:r>
            <a:r>
              <a:rPr lang="en-US" sz="1400" b="1" dirty="0" err="1" smtClean="0">
                <a:latin typeface="Verdana" panose="020B0604030504040204" pitchFamily="34" charset="0"/>
                <a:ea typeface="Verdana" panose="020B0604030504040204" pitchFamily="34" charset="0"/>
              </a:rPr>
              <a:t>Veprocosm</a:t>
            </a:r>
            <a:r>
              <a:rPr lang="en-US" sz="1400" b="1" dirty="0" smtClean="0">
                <a:latin typeface="Verdana" panose="020B0604030504040204" pitchFamily="34" charset="0"/>
                <a:ea typeface="Verdana" panose="020B0604030504040204" pitchFamily="34" charset="0"/>
              </a:rPr>
              <a:t> </a:t>
            </a:r>
            <a:r>
              <a:rPr lang="en-US" sz="1400" b="1" dirty="0">
                <a:latin typeface="Verdana" panose="020B0604030504040204" pitchFamily="34" charset="0"/>
                <a:ea typeface="Verdana" panose="020B0604030504040204" pitchFamily="34" charset="0"/>
              </a:rPr>
              <a:t>C.A. - </a:t>
            </a:r>
            <a:r>
              <a:rPr lang="en-US" sz="1400" b="1" dirty="0" err="1" smtClean="0">
                <a:latin typeface="Verdana" panose="020B0604030504040204" pitchFamily="34" charset="0"/>
                <a:ea typeface="Verdana" panose="020B0604030504040204" pitchFamily="34" charset="0"/>
              </a:rPr>
              <a:t>Dismar</a:t>
            </a:r>
            <a:r>
              <a:rPr lang="en-US" sz="1400" b="1" dirty="0" smtClean="0">
                <a:latin typeface="Verdana" panose="020B0604030504040204" pitchFamily="34" charset="0"/>
                <a:ea typeface="Verdana" panose="020B0604030504040204" pitchFamily="34" charset="0"/>
              </a:rPr>
              <a:t> Cosmetics, </a:t>
            </a:r>
            <a:r>
              <a:rPr lang="en-US" sz="1400" b="1" dirty="0">
                <a:latin typeface="Verdana" panose="020B0604030504040204" pitchFamily="34" charset="0"/>
                <a:ea typeface="Verdana" panose="020B0604030504040204" pitchFamily="34" charset="0"/>
              </a:rPr>
              <a:t>C.A </a:t>
            </a:r>
            <a:r>
              <a:rPr lang="es-VE" sz="1400" dirty="0"/>
              <a:t>e</a:t>
            </a:r>
            <a:r>
              <a:rPr lang="es-VE" sz="1400" dirty="0" smtClean="0"/>
              <a:t>s </a:t>
            </a:r>
            <a:r>
              <a:rPr lang="es-VE" sz="1400" dirty="0"/>
              <a:t>una industria cosmética multinacional italiana que trabaja en el cuidado del cabello y el cuerpo integrando investigación, producción y distribución. El Grupo cuenta con 5 plantas de producción (Italia, Brasil, México, Venezuela y Argentina). Los productos y servicios se distribuyen en más de 100 países a través de una red de 22 sucursales y más de 100 distribuidores.</a:t>
            </a:r>
          </a:p>
          <a:p>
            <a:pPr algn="just"/>
            <a:endParaRPr lang="es-VE" sz="1400" dirty="0" smtClean="0"/>
          </a:p>
          <a:p>
            <a:pPr algn="just"/>
            <a:r>
              <a:rPr lang="es-VE" sz="1400" b="1" dirty="0" smtClean="0">
                <a:solidFill>
                  <a:srgbClr val="86BC25"/>
                </a:solidFill>
              </a:rPr>
              <a:t>MISIÓN</a:t>
            </a:r>
          </a:p>
          <a:p>
            <a:pPr algn="just"/>
            <a:r>
              <a:rPr lang="es-VE" sz="1400" dirty="0"/>
              <a:t>E</a:t>
            </a:r>
            <a:r>
              <a:rPr lang="es-VE" sz="1400" dirty="0" smtClean="0"/>
              <a:t>levar </a:t>
            </a:r>
            <a:r>
              <a:rPr lang="es-VE" sz="1400" dirty="0"/>
              <a:t>la calidad del servicio ofrecido por operadores profesionales (peluqueros y centros de belleza) a través de productos y servicios que expresan el gusto y la creatividad italiana y las tendencias internacionales modernas</a:t>
            </a:r>
            <a:r>
              <a:rPr lang="es-VE" sz="1400" dirty="0" smtClean="0"/>
              <a:t>.</a:t>
            </a:r>
          </a:p>
          <a:p>
            <a:pPr algn="just"/>
            <a:r>
              <a:rPr lang="es-VE" sz="1400" b="1" dirty="0" smtClean="0">
                <a:solidFill>
                  <a:srgbClr val="86BC25"/>
                </a:solidFill>
              </a:rPr>
              <a:t>VISIÓN</a:t>
            </a:r>
            <a:endParaRPr lang="es-VE" sz="1400" dirty="0" smtClean="0">
              <a:solidFill>
                <a:srgbClr val="86BC25"/>
              </a:solidFill>
            </a:endParaRPr>
          </a:p>
          <a:p>
            <a:pPr algn="just"/>
            <a:r>
              <a:rPr lang="es-VE" sz="1400" dirty="0"/>
              <a:t>Ofrecer a los profesionales las mejores soluciones para </a:t>
            </a:r>
            <a:r>
              <a:rPr lang="es-VE" sz="1400" dirty="0" smtClean="0"/>
              <a:t>realzar </a:t>
            </a:r>
            <a:r>
              <a:rPr lang="es-VE" sz="1400" dirty="0"/>
              <a:t>la belleza de cada cliente.</a:t>
            </a:r>
            <a:endParaRPr lang="es-VE" sz="1400" dirty="0"/>
          </a:p>
        </p:txBody>
      </p:sp>
      <p:sp>
        <p:nvSpPr>
          <p:cNvPr id="25" name="Text Placeholder 24"/>
          <p:cNvSpPr>
            <a:spLocks noGrp="1"/>
          </p:cNvSpPr>
          <p:nvPr>
            <p:ph type="body" sz="quarter" idx="13"/>
          </p:nvPr>
        </p:nvSpPr>
        <p:spPr>
          <a:xfrm>
            <a:off x="469901" y="736689"/>
            <a:ext cx="6715990" cy="378628"/>
          </a:xfrm>
        </p:spPr>
        <p:txBody>
          <a:bodyPr/>
          <a:lstStyle/>
          <a:p>
            <a:r>
              <a:rPr lang="en-US" dirty="0" err="1"/>
              <a:t>Industrias</a:t>
            </a:r>
            <a:r>
              <a:rPr lang="en-US" dirty="0"/>
              <a:t> </a:t>
            </a:r>
            <a:r>
              <a:rPr lang="en-US" dirty="0" err="1"/>
              <a:t>Veprocosm</a:t>
            </a:r>
            <a:r>
              <a:rPr lang="en-US" dirty="0"/>
              <a:t> C.A. - </a:t>
            </a:r>
            <a:r>
              <a:rPr lang="en-US" dirty="0" err="1"/>
              <a:t>Dismar</a:t>
            </a:r>
            <a:r>
              <a:rPr lang="en-US" dirty="0"/>
              <a:t> Cosmetics, C.A </a:t>
            </a:r>
            <a:endParaRPr lang="en-US" noProof="0" dirty="0"/>
          </a:p>
        </p:txBody>
      </p:sp>
      <p:sp>
        <p:nvSpPr>
          <p:cNvPr id="2" name="Title 1"/>
          <p:cNvSpPr>
            <a:spLocks noGrp="1"/>
          </p:cNvSpPr>
          <p:nvPr>
            <p:ph type="title"/>
          </p:nvPr>
        </p:nvSpPr>
        <p:spPr/>
        <p:txBody>
          <a:bodyPr/>
          <a:lstStyle/>
          <a:p>
            <a:r>
              <a:rPr lang="en-US" noProof="0" dirty="0" err="1" smtClean="0">
                <a:effectLst>
                  <a:outerShdw blurRad="38100" dist="38100" dir="2700000" algn="tl">
                    <a:srgbClr val="000000">
                      <a:alpha val="43137"/>
                    </a:srgbClr>
                  </a:outerShdw>
                </a:effectLst>
              </a:rPr>
              <a:t>Antecedentes</a:t>
            </a:r>
            <a:endParaRPr lang="en-US" noProof="0" dirty="0">
              <a:effectLst>
                <a:outerShdw blurRad="38100" dist="38100" dir="2700000" algn="tl">
                  <a:srgbClr val="000000">
                    <a:alpha val="43137"/>
                  </a:srgbClr>
                </a:outerShdw>
              </a:effectLst>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892" y="454883"/>
            <a:ext cx="2912266" cy="660434"/>
          </a:xfrm>
          <a:prstGeom prst="rect">
            <a:avLst/>
          </a:prstGeom>
        </p:spPr>
      </p:pic>
      <p:sp>
        <p:nvSpPr>
          <p:cNvPr id="36"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86BC25"/>
                </a:solidFill>
                <a:effectLst/>
                <a:uLnTx/>
                <a:uFillTx/>
                <a:latin typeface="Verdana"/>
                <a:ea typeface="+mn-ea"/>
                <a:cs typeface="+mn-cs"/>
              </a:rPr>
              <a:t>	</a:t>
            </a:r>
          </a:p>
        </p:txBody>
      </p:sp>
      <p:sp>
        <p:nvSpPr>
          <p:cNvPr id="37"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8"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60572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Aceptación</a:t>
            </a:r>
            <a:endParaRPr lang="es-VE" dirty="0">
              <a:effectLst>
                <a:outerShdw blurRad="38100" dist="38100" dir="2700000" algn="tl">
                  <a:srgbClr val="000000">
                    <a:alpha val="43137"/>
                  </a:srgbClr>
                </a:outerShdw>
              </a:effectLst>
            </a:endParaRPr>
          </a:p>
        </p:txBody>
      </p:sp>
      <p:grpSp>
        <p:nvGrpSpPr>
          <p:cNvPr id="33" name="Group 32"/>
          <p:cNvGrpSpPr/>
          <p:nvPr/>
        </p:nvGrpSpPr>
        <p:grpSpPr>
          <a:xfrm>
            <a:off x="395536" y="839367"/>
            <a:ext cx="9237415" cy="3343691"/>
            <a:chOff x="1188490" y="2087167"/>
            <a:chExt cx="7614603" cy="3343691"/>
          </a:xfrm>
        </p:grpSpPr>
        <p:sp>
          <p:nvSpPr>
            <p:cNvPr id="41" name="TextBox 40"/>
            <p:cNvSpPr txBox="1"/>
            <p:nvPr/>
          </p:nvSpPr>
          <p:spPr>
            <a:xfrm>
              <a:off x="1188490" y="2137649"/>
              <a:ext cx="7614603" cy="3293209"/>
            </a:xfrm>
            <a:prstGeom prst="rect">
              <a:avLst/>
            </a:prstGeom>
            <a:noFill/>
          </p:spPr>
          <p:txBody>
            <a:bodyPr wrap="square" rtlCol="0">
              <a:spAutoFit/>
            </a:bodyPr>
            <a:lstStyle/>
            <a:p>
              <a:pPr algn="just"/>
              <a:r>
                <a:rPr lang="es-VE" sz="1300" dirty="0">
                  <a:solidFill>
                    <a:srgbClr val="313131"/>
                  </a:solidFill>
                  <a:ea typeface="Verdana" panose="020B0604030504040204" pitchFamily="34" charset="0"/>
                  <a:cs typeface="Verdana" panose="020B0604030504040204" pitchFamily="34" charset="0"/>
                </a:rPr>
                <a:t>Entendemos que el contenido de esta </a:t>
              </a:r>
              <a:r>
                <a:rPr lang="es-VE" sz="1300" dirty="0" smtClean="0">
                  <a:solidFill>
                    <a:srgbClr val="313131"/>
                  </a:solidFill>
                  <a:ea typeface="Verdana" panose="020B0604030504040204" pitchFamily="34" charset="0"/>
                  <a:cs typeface="Verdana" panose="020B0604030504040204" pitchFamily="34" charset="0"/>
                </a:rPr>
                <a:t>propuesta de consultoría, </a:t>
              </a:r>
              <a:r>
                <a:rPr lang="es-VE" sz="1300" dirty="0">
                  <a:solidFill>
                    <a:srgbClr val="313131"/>
                  </a:solidFill>
                  <a:ea typeface="Verdana" panose="020B0604030504040204" pitchFamily="34" charset="0"/>
                  <a:cs typeface="Verdana" panose="020B0604030504040204" pitchFamily="34" charset="0"/>
                </a:rPr>
                <a:t>responde plenamente a las necesidades de su negocio.  No obstante, estamos a su disposición para contemplar las alternativas o modificaciones que consideren necesarias, así como para responder a cuantas aclaratorias nos soliciten.</a:t>
              </a:r>
            </a:p>
            <a:p>
              <a:pPr algn="just"/>
              <a:endParaRPr lang="es-VE" sz="1300" dirty="0">
                <a:solidFill>
                  <a:srgbClr val="313131"/>
                </a:solidFill>
                <a:cs typeface="Times New Roman" pitchFamily="18" charset="0"/>
              </a:endParaRPr>
            </a:p>
            <a:p>
              <a:pPr algn="just"/>
              <a:endParaRPr lang="es-VE" sz="1300" dirty="0">
                <a:solidFill>
                  <a:srgbClr val="313131"/>
                </a:solidFill>
                <a:cs typeface="Times New Roman" pitchFamily="18" charset="0"/>
              </a:endParaRPr>
            </a:p>
            <a:p>
              <a:pPr algn="just"/>
              <a:r>
                <a:rPr lang="es-VE" sz="1300" dirty="0">
                  <a:solidFill>
                    <a:srgbClr val="313131"/>
                  </a:solidFill>
                  <a:ea typeface="Verdana" panose="020B0604030504040204" pitchFamily="34" charset="0"/>
                  <a:cs typeface="Verdana" panose="020B0604030504040204" pitchFamily="34" charset="0"/>
                </a:rPr>
                <a:t>Atentamente,</a:t>
              </a:r>
            </a:p>
            <a:p>
              <a:pPr algn="just"/>
              <a:endParaRPr lang="es-VE" sz="1300" dirty="0">
                <a:solidFill>
                  <a:srgbClr val="313131"/>
                </a:solidFill>
                <a:cs typeface="Times New Roman" pitchFamily="18" charset="0"/>
              </a:endParaRPr>
            </a:p>
            <a:p>
              <a:pPr algn="just"/>
              <a:endParaRPr lang="es-VE" sz="1300" dirty="0" smtClean="0">
                <a:solidFill>
                  <a:srgbClr val="313131"/>
                </a:solidFill>
                <a:ea typeface="Verdana" panose="020B0604030504040204" pitchFamily="34" charset="0"/>
                <a:cs typeface="Verdana" panose="020B0604030504040204" pitchFamily="34" charset="0"/>
              </a:endParaRPr>
            </a:p>
            <a:p>
              <a:pPr algn="just"/>
              <a:r>
                <a:rPr lang="es-VE" sz="1300" dirty="0" smtClean="0">
                  <a:solidFill>
                    <a:srgbClr val="313131"/>
                  </a:solidFill>
                  <a:ea typeface="Verdana" panose="020B0604030504040204" pitchFamily="34" charset="0"/>
                  <a:cs typeface="Verdana" panose="020B0604030504040204" pitchFamily="34" charset="0"/>
                </a:rPr>
                <a:t>Carlos Ramírez</a:t>
              </a:r>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smtClean="0">
                  <a:solidFill>
                    <a:srgbClr val="313131"/>
                  </a:solidFill>
                  <a:ea typeface="Verdana" panose="020B0604030504040204" pitchFamily="34" charset="0"/>
                  <a:cs typeface="Verdana" panose="020B0604030504040204" pitchFamily="34" charset="0"/>
                </a:rPr>
                <a:t>Socio </a:t>
              </a:r>
              <a:r>
                <a:rPr lang="es-VE" sz="1300" dirty="0">
                  <a:solidFill>
                    <a:srgbClr val="313131"/>
                  </a:solidFill>
                  <a:ea typeface="Verdana" panose="020B0604030504040204" pitchFamily="34" charset="0"/>
                  <a:cs typeface="Verdana" panose="020B0604030504040204" pitchFamily="34" charset="0"/>
                </a:rPr>
                <a:t>de Consultoría</a:t>
              </a:r>
            </a:p>
            <a:p>
              <a:pPr algn="just"/>
              <a:r>
                <a:rPr lang="es-VE" sz="1300" dirty="0" err="1" smtClean="0">
                  <a:solidFill>
                    <a:srgbClr val="313131"/>
                  </a:solidFill>
                  <a:ea typeface="Verdana" panose="020B0604030504040204" pitchFamily="34" charset="0"/>
                  <a:cs typeface="Verdana" panose="020B0604030504040204" pitchFamily="34" charset="0"/>
                </a:rPr>
                <a:t>Deloitte</a:t>
              </a:r>
              <a:r>
                <a:rPr lang="es-VE" sz="1300" dirty="0">
                  <a:solidFill>
                    <a:srgbClr val="313131"/>
                  </a:solidFill>
                  <a:ea typeface="Verdana" panose="020B0604030504040204" pitchFamily="34" charset="0"/>
                  <a:cs typeface="Verdana" panose="020B0604030504040204" pitchFamily="34" charset="0"/>
                </a:rPr>
                <a:t>.</a:t>
              </a:r>
            </a:p>
            <a:p>
              <a:pPr algn="just"/>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a:solidFill>
                    <a:srgbClr val="313131"/>
                  </a:solidFill>
                  <a:ea typeface="Verdana" panose="020B0604030504040204" pitchFamily="34" charset="0"/>
                  <a:cs typeface="Verdana" panose="020B0604030504040204" pitchFamily="34" charset="0"/>
                </a:rPr>
                <a:t>En caso de que la presente propuesta fuese aceptada por ustedes, les rogamos nos lo confirmen devolviéndonos, debidamente firmada y fechada, la copia de la misma que les adjuntamos.</a:t>
              </a:r>
            </a:p>
            <a:p>
              <a:pPr algn="just"/>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a:solidFill>
                    <a:srgbClr val="313131"/>
                  </a:solidFill>
                  <a:ea typeface="Verdana" panose="020B0604030504040204" pitchFamily="34" charset="0"/>
                  <a:cs typeface="Verdana" panose="020B0604030504040204" pitchFamily="34" charset="0"/>
                </a:rPr>
                <a:t>Esta propuesta tiene una validez de 15 días, de la fecha de su emisión</a:t>
              </a:r>
              <a:r>
                <a:rPr lang="es-VE" sz="1300" dirty="0" smtClean="0">
                  <a:solidFill>
                    <a:srgbClr val="313131"/>
                  </a:solidFill>
                  <a:ea typeface="Verdana" panose="020B0604030504040204" pitchFamily="34" charset="0"/>
                  <a:cs typeface="Verdana" panose="020B0604030504040204" pitchFamily="34" charset="0"/>
                </a:rPr>
                <a:t>.</a:t>
              </a:r>
              <a:endParaRPr lang="es-ES_tradnl" sz="1300" dirty="0">
                <a:solidFill>
                  <a:srgbClr val="313131"/>
                </a:solidFill>
                <a:ea typeface="Verdana" panose="020B0604030504040204" pitchFamily="34" charset="0"/>
                <a:cs typeface="Verdana" panose="020B0604030504040204" pitchFamily="34" charset="0"/>
              </a:endParaRPr>
            </a:p>
          </p:txBody>
        </p:sp>
        <p:sp>
          <p:nvSpPr>
            <p:cNvPr id="42" name="Rectangle 41"/>
            <p:cNvSpPr/>
            <p:nvPr/>
          </p:nvSpPr>
          <p:spPr>
            <a:xfrm>
              <a:off x="1188490" y="2087167"/>
              <a:ext cx="7614603" cy="782956"/>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graphicFrame>
        <p:nvGraphicFramePr>
          <p:cNvPr id="43" name="Group 26"/>
          <p:cNvGraphicFramePr>
            <a:graphicFrameLocks/>
          </p:cNvGraphicFramePr>
          <p:nvPr>
            <p:extLst>
              <p:ext uri="{D42A27DB-BD31-4B8C-83A1-F6EECF244321}">
                <p14:modId xmlns:p14="http://schemas.microsoft.com/office/powerpoint/2010/main" val="983455303"/>
              </p:ext>
            </p:extLst>
          </p:nvPr>
        </p:nvGraphicFramePr>
        <p:xfrm>
          <a:off x="745504" y="4193807"/>
          <a:ext cx="3338513" cy="1698626"/>
        </p:xfrm>
        <a:graphic>
          <a:graphicData uri="http://schemas.openxmlformats.org/drawingml/2006/table">
            <a:tbl>
              <a:tblPr/>
              <a:tblGrid>
                <a:gridCol w="3338513">
                  <a:extLst>
                    <a:ext uri="{9D8B030D-6E8A-4147-A177-3AD203B41FA5}">
                      <a16:colId xmlns:a16="http://schemas.microsoft.com/office/drawing/2014/main" val="20000"/>
                    </a:ext>
                  </a:extLst>
                </a:gridCol>
              </a:tblGrid>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endParaRPr kumimoji="0" lang="en-US" sz="1000" b="0" i="0" u="none" strike="noStrike" cap="none" normalizeH="0" baseline="0" dirty="0" smtClean="0">
                        <a:ln>
                          <a:noFill/>
                        </a:ln>
                        <a:solidFill>
                          <a:srgbClr val="002776"/>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Por </a:t>
                      </a:r>
                      <a:r>
                        <a:rPr kumimoji="0" lang="es-VE" sz="1000" b="1" i="0" u="none" strike="noStrike" cap="none" normalizeH="0" baseline="0" dirty="0" err="1" smtClean="0">
                          <a:ln>
                            <a:noFill/>
                          </a:ln>
                          <a:solidFill>
                            <a:srgbClr val="313131"/>
                          </a:solidFill>
                          <a:effectLst/>
                          <a:latin typeface="Times New Roman" pitchFamily="18" charset="0"/>
                          <a:cs typeface="Times New Roman" pitchFamily="18" charset="0"/>
                        </a:rPr>
                        <a:t>Deloitte</a:t>
                      </a:r>
                      <a:endParaRPr kumimoji="0" lang="es-VE" sz="1000" b="1"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Carlos Ramírez</a:t>
                      </a:r>
                      <a:endParaRPr kumimoji="0" lang="es-VE" sz="1000" b="0"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0" i="0" u="none" strike="noStrike" cap="none" normalizeH="0" baseline="0" dirty="0" smtClean="0">
                          <a:ln>
                            <a:noFill/>
                          </a:ln>
                          <a:solidFill>
                            <a:srgbClr val="313131"/>
                          </a:solidFill>
                          <a:effectLst/>
                          <a:latin typeface="Times New Roman" pitchFamily="18" charset="0"/>
                          <a:cs typeface="Times New Roman" pitchFamily="18" charset="0"/>
                        </a:rPr>
                        <a:t>Socio  de Consultoría</a:t>
                      </a:r>
                      <a:endParaRPr kumimoji="0" lang="es-VE" sz="1000" b="1"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rPr>
                        <a:t>Caracas, </a:t>
                      </a:r>
                      <a:r>
                        <a:rPr kumimoji="0" lang="es-VE"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rPr>
                        <a:t>11 </a:t>
                      </a:r>
                      <a:r>
                        <a:rPr kumimoji="0" lang="es-VE"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rPr>
                        <a:t>de </a:t>
                      </a:r>
                      <a:r>
                        <a:rPr kumimoji="0" lang="es-VE"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rPr>
                        <a:t>Marzo </a:t>
                      </a:r>
                      <a:r>
                        <a:rPr kumimoji="0" lang="es-VE"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rPr>
                        <a:t>de 2020.</a:t>
                      </a:r>
                      <a:endParaRPr kumimoji="0" lang="es-ES"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4" name="Group 97"/>
          <p:cNvGraphicFramePr>
            <a:graphicFrameLocks noGrp="1"/>
          </p:cNvGraphicFramePr>
          <p:nvPr>
            <p:extLst>
              <p:ext uri="{D42A27DB-BD31-4B8C-83A1-F6EECF244321}">
                <p14:modId xmlns:p14="http://schemas.microsoft.com/office/powerpoint/2010/main" val="2350504860"/>
              </p:ext>
            </p:extLst>
          </p:nvPr>
        </p:nvGraphicFramePr>
        <p:xfrm>
          <a:off x="5263836" y="4111297"/>
          <a:ext cx="3455988" cy="2352822"/>
        </p:xfrm>
        <a:graphic>
          <a:graphicData uri="http://schemas.openxmlformats.org/drawingml/2006/table">
            <a:tbl>
              <a:tblPr/>
              <a:tblGrid>
                <a:gridCol w="3455988">
                  <a:extLst>
                    <a:ext uri="{9D8B030D-6E8A-4147-A177-3AD203B41FA5}">
                      <a16:colId xmlns:a16="http://schemas.microsoft.com/office/drawing/2014/main" val="20000"/>
                    </a:ext>
                  </a:extLst>
                </a:gridCol>
              </a:tblGrid>
              <a:tr h="949435">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endParaRPr kumimoji="0" lang="en-US" sz="1000" b="0" i="0" u="none" strike="noStrike" cap="none" normalizeH="0" baseline="0" dirty="0" smtClean="0">
                        <a:ln>
                          <a:noFill/>
                        </a:ln>
                        <a:solidFill>
                          <a:srgbClr val="000066"/>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1095">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Por el Cliente</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3675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Nombre: </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Cargo:</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Fecha:</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Escenario:</a:t>
                      </a:r>
                      <a:r>
                        <a:rPr kumimoji="0" lang="es-ES" sz="1000" b="1" i="0" u="none" strike="noStrike" cap="none" normalizeH="0" baseline="0" dirty="0" smtClean="0">
                          <a:ln>
                            <a:noFill/>
                          </a:ln>
                          <a:solidFill>
                            <a:srgbClr val="313131"/>
                          </a:solidFill>
                          <a:effectLst/>
                          <a:latin typeface="Times New Roman" pitchFamily="18" charset="0"/>
                          <a:cs typeface="Times New Roman" pitchFamily="18" charset="0"/>
                        </a:rPr>
                        <a:t>  </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6102904"/>
                  </a:ext>
                </a:extLst>
              </a:tr>
            </a:tbl>
          </a:graphicData>
        </a:graphic>
      </p:graphicFrame>
      <p:sp>
        <p:nvSpPr>
          <p:cNvPr id="2" name="Rectangle 1"/>
          <p:cNvSpPr/>
          <p:nvPr/>
        </p:nvSpPr>
        <p:spPr bwMode="gray">
          <a:xfrm>
            <a:off x="5985803"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4" name="TextBox 3"/>
          <p:cNvSpPr txBox="1"/>
          <p:nvPr/>
        </p:nvSpPr>
        <p:spPr>
          <a:xfrm>
            <a:off x="6194300" y="6234611"/>
            <a:ext cx="132645" cy="184666"/>
          </a:xfrm>
          <a:prstGeom prst="rect">
            <a:avLst/>
          </a:prstGeom>
          <a:noFill/>
        </p:spPr>
        <p:txBody>
          <a:bodyPr wrap="square" lIns="0" tIns="0" rIns="0" bIns="0" rtlCol="0">
            <a:spAutoFit/>
          </a:bodyPr>
          <a:lstStyle/>
          <a:p>
            <a:pPr>
              <a:spcBef>
                <a:spcPts val="600"/>
              </a:spcBef>
              <a:buSzPct val="100000"/>
            </a:pPr>
            <a:r>
              <a:rPr lang="es-VE" sz="1200" dirty="0" smtClean="0">
                <a:solidFill>
                  <a:srgbClr val="313131"/>
                </a:solidFill>
              </a:rPr>
              <a:t>1</a:t>
            </a:r>
          </a:p>
        </p:txBody>
      </p:sp>
      <p:sp>
        <p:nvSpPr>
          <p:cNvPr id="20" name="Rectangle 19"/>
          <p:cNvSpPr/>
          <p:nvPr/>
        </p:nvSpPr>
        <p:spPr bwMode="gray">
          <a:xfrm>
            <a:off x="6370146"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21" name="TextBox 20"/>
          <p:cNvSpPr txBox="1"/>
          <p:nvPr/>
        </p:nvSpPr>
        <p:spPr>
          <a:xfrm>
            <a:off x="6578643" y="6234611"/>
            <a:ext cx="132645" cy="184666"/>
          </a:xfrm>
          <a:prstGeom prst="rect">
            <a:avLst/>
          </a:prstGeom>
          <a:noFill/>
        </p:spPr>
        <p:txBody>
          <a:bodyPr wrap="square" lIns="0" tIns="0" rIns="0" bIns="0" rtlCol="0">
            <a:spAutoFit/>
          </a:bodyPr>
          <a:lstStyle/>
          <a:p>
            <a:pPr>
              <a:spcBef>
                <a:spcPts val="600"/>
              </a:spcBef>
              <a:buSzPct val="100000"/>
            </a:pPr>
            <a:r>
              <a:rPr lang="es-VE" sz="1200" dirty="0" smtClean="0">
                <a:solidFill>
                  <a:srgbClr val="313131"/>
                </a:solidFill>
              </a:rPr>
              <a:t>2</a:t>
            </a:r>
          </a:p>
        </p:txBody>
      </p:sp>
      <p:sp>
        <p:nvSpPr>
          <p:cNvPr id="22" name="Rectangle 21"/>
          <p:cNvSpPr/>
          <p:nvPr/>
        </p:nvSpPr>
        <p:spPr bwMode="gray">
          <a:xfrm>
            <a:off x="6738786"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25" name="TextBox 24"/>
          <p:cNvSpPr txBox="1"/>
          <p:nvPr/>
        </p:nvSpPr>
        <p:spPr>
          <a:xfrm>
            <a:off x="6947283"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3</a:t>
            </a:r>
            <a:endParaRPr lang="es-VE" sz="1200" dirty="0" smtClean="0">
              <a:solidFill>
                <a:srgbClr val="313131"/>
              </a:solidFill>
            </a:endParaRPr>
          </a:p>
        </p:txBody>
      </p:sp>
      <p:sp>
        <p:nvSpPr>
          <p:cNvPr id="34" name="Rectangle 33"/>
          <p:cNvSpPr/>
          <p:nvPr/>
        </p:nvSpPr>
        <p:spPr bwMode="gray">
          <a:xfrm>
            <a:off x="7079928"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35" name="TextBox 34"/>
          <p:cNvSpPr txBox="1"/>
          <p:nvPr/>
        </p:nvSpPr>
        <p:spPr>
          <a:xfrm>
            <a:off x="7288425"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4</a:t>
            </a:r>
            <a:endParaRPr lang="es-VE" sz="1200" dirty="0" smtClean="0">
              <a:solidFill>
                <a:srgbClr val="313131"/>
              </a:solidFill>
            </a:endParaRPr>
          </a:p>
        </p:txBody>
      </p:sp>
      <p:sp>
        <p:nvSpPr>
          <p:cNvPr id="36" name="Rectangle 35"/>
          <p:cNvSpPr/>
          <p:nvPr/>
        </p:nvSpPr>
        <p:spPr bwMode="gray">
          <a:xfrm>
            <a:off x="7464271"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37" name="TextBox 36"/>
          <p:cNvSpPr txBox="1"/>
          <p:nvPr/>
        </p:nvSpPr>
        <p:spPr>
          <a:xfrm>
            <a:off x="7672768"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5</a:t>
            </a:r>
            <a:endParaRPr lang="es-VE" sz="1200" dirty="0" smtClean="0">
              <a:solidFill>
                <a:srgbClr val="313131"/>
              </a:solidFill>
            </a:endParaRPr>
          </a:p>
        </p:txBody>
      </p:sp>
      <p:sp>
        <p:nvSpPr>
          <p:cNvPr id="38" name="Rectangle 37"/>
          <p:cNvSpPr/>
          <p:nvPr/>
        </p:nvSpPr>
        <p:spPr bwMode="gray">
          <a:xfrm>
            <a:off x="7832911" y="6249572"/>
            <a:ext cx="165296" cy="154744"/>
          </a:xfrm>
          <a:prstGeom prst="rect">
            <a:avLst/>
          </a:prstGeom>
          <a:noFill/>
          <a:ln w="1270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VE" sz="1600" b="1" dirty="0" smtClean="0">
              <a:solidFill>
                <a:schemeClr val="bg1"/>
              </a:solidFill>
            </a:endParaRPr>
          </a:p>
        </p:txBody>
      </p:sp>
      <p:sp>
        <p:nvSpPr>
          <p:cNvPr id="39" name="TextBox 38"/>
          <p:cNvSpPr txBox="1"/>
          <p:nvPr/>
        </p:nvSpPr>
        <p:spPr>
          <a:xfrm>
            <a:off x="8041408" y="6234611"/>
            <a:ext cx="132645" cy="184666"/>
          </a:xfrm>
          <a:prstGeom prst="rect">
            <a:avLst/>
          </a:prstGeom>
          <a:noFill/>
        </p:spPr>
        <p:txBody>
          <a:bodyPr wrap="square" lIns="0" tIns="0" rIns="0" bIns="0" rtlCol="0">
            <a:spAutoFit/>
          </a:bodyPr>
          <a:lstStyle/>
          <a:p>
            <a:pPr>
              <a:spcBef>
                <a:spcPts val="600"/>
              </a:spcBef>
              <a:buSzPct val="100000"/>
            </a:pPr>
            <a:r>
              <a:rPr lang="es-VE" sz="1200" dirty="0">
                <a:solidFill>
                  <a:srgbClr val="313131"/>
                </a:solidFill>
              </a:rPr>
              <a:t>6</a:t>
            </a:r>
            <a:endParaRPr lang="es-VE" sz="1200" dirty="0" smtClean="0">
              <a:solidFill>
                <a:srgbClr val="313131"/>
              </a:solidFill>
            </a:endParaRPr>
          </a:p>
        </p:txBody>
      </p:sp>
      <p:sp>
        <p:nvSpPr>
          <p:cNvPr id="56"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57"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8"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9"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0"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1"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2"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3"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64"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5"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6"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487941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sz="quarter" idx="10"/>
          </p:nvPr>
        </p:nvSpPr>
        <p:spPr>
          <a:xfrm>
            <a:off x="469901" y="2136735"/>
            <a:ext cx="9163050" cy="3723292"/>
          </a:xfrm>
        </p:spPr>
        <p:txBody>
          <a:bodyPr numCol="2"/>
          <a:lstStyle/>
          <a:p>
            <a:r>
              <a:rPr lang="es-CO" dirty="0" smtClean="0">
                <a:latin typeface="Verdana" panose="020B0604030504040204" pitchFamily="34" charset="0"/>
                <a:ea typeface="Verdana" panose="020B0604030504040204" pitchFamily="34" charset="0"/>
                <a:cs typeface="Verdana" panose="020B0604030504040204" pitchFamily="34" charset="0"/>
              </a:rPr>
              <a:t>Servidor </a:t>
            </a:r>
            <a:r>
              <a:rPr lang="es-CO" dirty="0">
                <a:latin typeface="Verdana" panose="020B0604030504040204" pitchFamily="34" charset="0"/>
                <a:ea typeface="Verdana" panose="020B0604030504040204" pitchFamily="34" charset="0"/>
                <a:cs typeface="Verdana" panose="020B0604030504040204" pitchFamily="34" charset="0"/>
              </a:rPr>
              <a:t>de dominio: </a:t>
            </a:r>
          </a:p>
          <a:p>
            <a:pPr marL="742950" lvl="1" indent="-285750">
              <a:buFont typeface="Arial" panose="020B0604020202020204" pitchFamily="34" charset="0"/>
              <a:buChar char="•"/>
            </a:pPr>
            <a:r>
              <a:rPr lang="es-CO" dirty="0" smtClean="0">
                <a:latin typeface="Verdana" panose="020B0604030504040204" pitchFamily="34" charset="0"/>
                <a:ea typeface="Verdana" panose="020B0604030504040204" pitchFamily="34" charset="0"/>
                <a:cs typeface="Verdana" panose="020B0604030504040204" pitchFamily="34" charset="0"/>
              </a:rPr>
              <a:t>Mínimo 32 </a:t>
            </a:r>
            <a:r>
              <a:rPr lang="es-CO" dirty="0">
                <a:latin typeface="Verdana" panose="020B0604030504040204" pitchFamily="34" charset="0"/>
                <a:ea typeface="Verdana" panose="020B0604030504040204" pitchFamily="34" charset="0"/>
                <a:cs typeface="Verdana" panose="020B0604030504040204" pitchFamily="34" charset="0"/>
              </a:rPr>
              <a:t>GB de memoria </a:t>
            </a:r>
            <a:r>
              <a:rPr lang="es-CO" dirty="0" smtClean="0">
                <a:latin typeface="Verdana" panose="020B0604030504040204" pitchFamily="34" charset="0"/>
                <a:ea typeface="Verdana" panose="020B0604030504040204" pitchFamily="34" charset="0"/>
                <a:cs typeface="Verdana" panose="020B0604030504040204" pitchFamily="34" charset="0"/>
              </a:rPr>
              <a:t>RAM</a:t>
            </a:r>
          </a:p>
          <a:p>
            <a:pPr marL="742950" lvl="1" indent="-285750">
              <a:buFont typeface="Arial" panose="020B0604020202020204" pitchFamily="34" charset="0"/>
              <a:buChar char="•"/>
            </a:pPr>
            <a:r>
              <a:rPr lang="es-CO" dirty="0" smtClean="0">
                <a:latin typeface="Verdana" panose="020B0604030504040204" pitchFamily="34" charset="0"/>
                <a:ea typeface="Verdana" panose="020B0604030504040204" pitchFamily="34" charset="0"/>
                <a:cs typeface="Verdana" panose="020B0604030504040204" pitchFamily="34" charset="0"/>
              </a:rPr>
              <a:t>1 </a:t>
            </a:r>
            <a:r>
              <a:rPr lang="es-CO" dirty="0">
                <a:latin typeface="Verdana" panose="020B0604030504040204" pitchFamily="34" charset="0"/>
                <a:ea typeface="Verdana" panose="020B0604030504040204" pitchFamily="34" charset="0"/>
                <a:cs typeface="Verdana" panose="020B0604030504040204" pitchFamily="34" charset="0"/>
              </a:rPr>
              <a:t>Procesador con 4 núcleos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Disco duro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Sistema Operativo Windows Server 2012.</a:t>
            </a:r>
          </a:p>
          <a:p>
            <a:pPr marL="457200" lvl="1"/>
            <a:endParaRPr lang="es-CO" dirty="0">
              <a:latin typeface="Verdana" panose="020B0604030504040204" pitchFamily="34" charset="0"/>
              <a:ea typeface="Verdana" panose="020B0604030504040204" pitchFamily="34" charset="0"/>
              <a:cs typeface="Verdana" panose="020B0604030504040204" pitchFamily="34" charset="0"/>
            </a:endParaRPr>
          </a:p>
          <a:p>
            <a:r>
              <a:rPr lang="es-CO" dirty="0">
                <a:latin typeface="Verdana" panose="020B0604030504040204" pitchFamily="34" charset="0"/>
                <a:ea typeface="Verdana" panose="020B0604030504040204" pitchFamily="34" charset="0"/>
                <a:cs typeface="Verdana" panose="020B0604030504040204" pitchFamily="34" charset="0"/>
              </a:rPr>
              <a:t>Servidor de SAP Business </a:t>
            </a:r>
            <a:r>
              <a:rPr lang="es-CO" dirty="0" err="1">
                <a:latin typeface="Verdana" panose="020B0604030504040204" pitchFamily="34" charset="0"/>
                <a:ea typeface="Verdana" panose="020B0604030504040204" pitchFamily="34" charset="0"/>
                <a:cs typeface="Verdana" panose="020B0604030504040204" pitchFamily="34" charset="0"/>
              </a:rPr>
              <a:t>One</a:t>
            </a:r>
            <a:r>
              <a:rPr lang="es-CO" dirty="0">
                <a:latin typeface="Verdana" panose="020B0604030504040204" pitchFamily="34" charset="0"/>
                <a:ea typeface="Verdana" panose="020B0604030504040204" pitchFamily="34" charset="0"/>
                <a:cs typeface="Verdana" panose="020B0604030504040204" pitchFamily="34" charset="0"/>
              </a:rPr>
              <a:t>: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Mínimo </a:t>
            </a:r>
            <a:r>
              <a:rPr lang="es-CO" dirty="0" smtClean="0">
                <a:latin typeface="Verdana" panose="020B0604030504040204" pitchFamily="34" charset="0"/>
                <a:ea typeface="Verdana" panose="020B0604030504040204" pitchFamily="34" charset="0"/>
                <a:cs typeface="Verdana" panose="020B0604030504040204" pitchFamily="34" charset="0"/>
              </a:rPr>
              <a:t>32 </a:t>
            </a:r>
            <a:r>
              <a:rPr lang="es-CO" dirty="0">
                <a:latin typeface="Verdana" panose="020B0604030504040204" pitchFamily="34" charset="0"/>
                <a:ea typeface="Verdana" panose="020B0604030504040204" pitchFamily="34" charset="0"/>
                <a:cs typeface="Verdana" panose="020B0604030504040204" pitchFamily="34" charset="0"/>
              </a:rPr>
              <a:t>GB de memoria RAM,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procesadores XEON con 4 núcleos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2 o 3 discos duros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Sistema Operativo Windows Server </a:t>
            </a:r>
            <a:r>
              <a:rPr lang="es-CO" dirty="0" smtClean="0">
                <a:latin typeface="Verdana" panose="020B0604030504040204" pitchFamily="34" charset="0"/>
                <a:ea typeface="Verdana" panose="020B0604030504040204" pitchFamily="34" charset="0"/>
                <a:cs typeface="Verdana" panose="020B0604030504040204" pitchFamily="34" charset="0"/>
              </a:rPr>
              <a:t>2012</a:t>
            </a:r>
          </a:p>
          <a:p>
            <a:pPr marL="457200" lvl="1"/>
            <a:endParaRPr lang="es-CO" dirty="0">
              <a:latin typeface="Verdana" panose="020B0604030504040204" pitchFamily="34" charset="0"/>
              <a:ea typeface="Verdana" panose="020B0604030504040204" pitchFamily="34" charset="0"/>
              <a:cs typeface="Verdana" panose="020B0604030504040204" pitchFamily="34" charset="0"/>
            </a:endParaRPr>
          </a:p>
          <a:p>
            <a:pPr marL="457200" lvl="1"/>
            <a:endParaRPr lang="es-CO" dirty="0" smtClean="0">
              <a:latin typeface="Verdana" panose="020B0604030504040204" pitchFamily="34" charset="0"/>
              <a:ea typeface="Verdana" panose="020B0604030504040204" pitchFamily="34" charset="0"/>
              <a:cs typeface="Verdana" panose="020B0604030504040204" pitchFamily="34" charset="0"/>
            </a:endParaRPr>
          </a:p>
          <a:p>
            <a:pPr marL="457200" lvl="1"/>
            <a:endParaRPr lang="es-CO" dirty="0">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anose="020B0604020202020204" pitchFamily="34" charset="0"/>
              <a:buChar char="•"/>
            </a:pPr>
            <a:endParaRPr lang="es-CO" dirty="0">
              <a:latin typeface="Verdana" panose="020B0604030504040204" pitchFamily="34" charset="0"/>
              <a:ea typeface="Verdana" panose="020B0604030504040204" pitchFamily="34" charset="0"/>
              <a:cs typeface="Verdana" panose="020B0604030504040204" pitchFamily="34" charset="0"/>
            </a:endParaRPr>
          </a:p>
          <a:p>
            <a:r>
              <a:rPr lang="es-CO" dirty="0">
                <a:latin typeface="Verdana" panose="020B0604030504040204" pitchFamily="34" charset="0"/>
                <a:ea typeface="Verdana" panose="020B0604030504040204" pitchFamily="34" charset="0"/>
                <a:cs typeface="Verdana" panose="020B0604030504040204" pitchFamily="34" charset="0"/>
              </a:rPr>
              <a:t>Servidor Terminal: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Mínimo </a:t>
            </a:r>
            <a:r>
              <a:rPr lang="es-CO" dirty="0" smtClean="0">
                <a:latin typeface="Verdana" panose="020B0604030504040204" pitchFamily="34" charset="0"/>
                <a:ea typeface="Verdana" panose="020B0604030504040204" pitchFamily="34" charset="0"/>
                <a:cs typeface="Verdana" panose="020B0604030504040204" pitchFamily="34" charset="0"/>
              </a:rPr>
              <a:t>32 </a:t>
            </a:r>
            <a:r>
              <a:rPr lang="es-CO" dirty="0">
                <a:latin typeface="Verdana" panose="020B0604030504040204" pitchFamily="34" charset="0"/>
                <a:ea typeface="Verdana" panose="020B0604030504040204" pitchFamily="34" charset="0"/>
                <a:cs typeface="Verdana" panose="020B0604030504040204" pitchFamily="34" charset="0"/>
              </a:rPr>
              <a:t>GB de memoria RAM,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procesadores XEON con 4 núcleos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1 disco duro </a:t>
            </a:r>
          </a:p>
          <a:p>
            <a:pPr marL="742950" lvl="1" indent="-285750">
              <a:buFont typeface="Arial" panose="020B0604020202020204" pitchFamily="34" charset="0"/>
              <a:buChar char="•"/>
            </a:pPr>
            <a:r>
              <a:rPr lang="es-CO" dirty="0">
                <a:latin typeface="Verdana" panose="020B0604030504040204" pitchFamily="34" charset="0"/>
                <a:ea typeface="Verdana" panose="020B0604030504040204" pitchFamily="34" charset="0"/>
                <a:cs typeface="Verdana" panose="020B0604030504040204" pitchFamily="34" charset="0"/>
              </a:rPr>
              <a:t>Sistema Operativo Windows Server 2012.</a:t>
            </a:r>
          </a:p>
          <a:p>
            <a:pPr marL="742950" lvl="1" indent="-285750">
              <a:buFont typeface="Arial" panose="020B0604020202020204" pitchFamily="34" charset="0"/>
              <a:buChar char="•"/>
            </a:pPr>
            <a:endParaRPr lang="es-CO" dirty="0">
              <a:latin typeface="Verdana" panose="020B0604030504040204" pitchFamily="34" charset="0"/>
              <a:ea typeface="Verdana" panose="020B0604030504040204" pitchFamily="34" charset="0"/>
              <a:cs typeface="Verdana" panose="020B0604030504040204" pitchFamily="34" charset="0"/>
            </a:endParaRPr>
          </a:p>
          <a:p>
            <a:r>
              <a:rPr lang="es-CO" kern="0" dirty="0">
                <a:latin typeface="Verdana" panose="020B0604030504040204" pitchFamily="34" charset="0"/>
                <a:ea typeface="Verdana" panose="020B0604030504040204" pitchFamily="34" charset="0"/>
                <a:cs typeface="Verdana" panose="020B0604030504040204" pitchFamily="34" charset="0"/>
              </a:rPr>
              <a:t>Equipos </a:t>
            </a:r>
            <a:r>
              <a:rPr lang="es-CO" kern="0" dirty="0" smtClean="0">
                <a:latin typeface="Verdana" panose="020B0604030504040204" pitchFamily="34" charset="0"/>
                <a:ea typeface="Verdana" panose="020B0604030504040204" pitchFamily="34" charset="0"/>
                <a:cs typeface="Verdana" panose="020B0604030504040204" pitchFamily="34" charset="0"/>
              </a:rPr>
              <a:t>o Estaciones de trabajo:</a:t>
            </a:r>
            <a:r>
              <a:rPr lang="es-CO" b="1" kern="0" dirty="0" smtClean="0">
                <a:latin typeface="Verdana" panose="020B0604030504040204" pitchFamily="34" charset="0"/>
                <a:ea typeface="Verdana" panose="020B0604030504040204" pitchFamily="34" charset="0"/>
                <a:cs typeface="Verdana" panose="020B0604030504040204" pitchFamily="34" charset="0"/>
              </a:rPr>
              <a:t> </a:t>
            </a:r>
            <a:endParaRPr lang="es-CO" b="1" kern="0" dirty="0">
              <a:latin typeface="Verdana" panose="020B0604030504040204" pitchFamily="34" charset="0"/>
              <a:ea typeface="Verdana" panose="020B0604030504040204" pitchFamily="34" charset="0"/>
              <a:cs typeface="Verdana" panose="020B0604030504040204" pitchFamily="34" charset="0"/>
            </a:endParaRP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Mínimo 4GB de Memoria RAM</a:t>
            </a: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Procesador Intel Core i3</a:t>
            </a: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Disco Duro </a:t>
            </a:r>
            <a:r>
              <a:rPr lang="es-CO" kern="0" dirty="0" smtClean="0">
                <a:latin typeface="Verdana" panose="020B0604030504040204" pitchFamily="34" charset="0"/>
                <a:ea typeface="Verdana" panose="020B0604030504040204" pitchFamily="34" charset="0"/>
                <a:cs typeface="Verdana" panose="020B0604030504040204" pitchFamily="34" charset="0"/>
              </a:rPr>
              <a:t>120GB</a:t>
            </a:r>
            <a:endParaRPr lang="es-CO" kern="0" dirty="0">
              <a:latin typeface="Verdana" panose="020B0604030504040204" pitchFamily="34" charset="0"/>
              <a:ea typeface="Verdana" panose="020B0604030504040204" pitchFamily="34" charset="0"/>
              <a:cs typeface="Verdana" panose="020B0604030504040204" pitchFamily="34" charset="0"/>
            </a:endParaRPr>
          </a:p>
          <a:p>
            <a:pPr marL="752077" lvl="1" indent="-285750">
              <a:buFont typeface="Arial" panose="020B0604020202020204" pitchFamily="34" charset="0"/>
              <a:buChar char="•"/>
            </a:pPr>
            <a:r>
              <a:rPr lang="es-CO" kern="0" dirty="0">
                <a:latin typeface="Verdana" panose="020B0604030504040204" pitchFamily="34" charset="0"/>
                <a:ea typeface="Verdana" panose="020B0604030504040204" pitchFamily="34" charset="0"/>
                <a:cs typeface="Verdana" panose="020B0604030504040204" pitchFamily="34" charset="0"/>
              </a:rPr>
              <a:t>Sistema Operativo Windows </a:t>
            </a:r>
            <a:r>
              <a:rPr lang="es-CO" kern="0" dirty="0" smtClean="0">
                <a:latin typeface="Verdana" panose="020B0604030504040204" pitchFamily="34" charset="0"/>
                <a:ea typeface="Verdana" panose="020B0604030504040204" pitchFamily="34" charset="0"/>
                <a:cs typeface="Verdana" panose="020B0604030504040204" pitchFamily="34" charset="0"/>
              </a:rPr>
              <a:t>10 </a:t>
            </a:r>
            <a:r>
              <a:rPr lang="es-CO" kern="0" dirty="0">
                <a:latin typeface="Verdana" panose="020B0604030504040204" pitchFamily="34" charset="0"/>
                <a:ea typeface="Verdana" panose="020B0604030504040204" pitchFamily="34" charset="0"/>
                <a:cs typeface="Verdana" panose="020B0604030504040204" pitchFamily="34" charset="0"/>
              </a:rPr>
              <a:t>64 bits</a:t>
            </a:r>
          </a:p>
          <a:p>
            <a:pPr marL="742950" lvl="1" indent="-285750">
              <a:buFont typeface="Arial" panose="020B0604020202020204" pitchFamily="34" charset="0"/>
              <a:buChar char="•"/>
            </a:pPr>
            <a:endParaRPr lang="es-CO" sz="1400" dirty="0">
              <a:solidFill>
                <a:srgbClr val="050C4F"/>
              </a:solidFill>
            </a:endParaRPr>
          </a:p>
          <a:p>
            <a:pPr lvl="1"/>
            <a:endParaRPr lang="es-CO" sz="1400" dirty="0">
              <a:solidFill>
                <a:srgbClr val="050C4F"/>
              </a:solidFill>
            </a:endParaRPr>
          </a:p>
          <a:p>
            <a:pPr algn="just" eaLnBrk="0" hangingPunct="0">
              <a:spcAft>
                <a:spcPts val="300"/>
              </a:spcAft>
              <a:defRPr/>
            </a:pPr>
            <a:endParaRPr lang="es-VE" sz="1400" dirty="0" smtClean="0">
              <a:latin typeface="Verdana" panose="020B0604030504040204" pitchFamily="34" charset="0"/>
              <a:ea typeface="Verdana" panose="020B0604030504040204" pitchFamily="34" charset="0"/>
              <a:cs typeface="Verdana" panose="020B0604030504040204" pitchFamily="34" charset="0"/>
            </a:endParaRPr>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Placeholder 3"/>
          <p:cNvSpPr>
            <a:spLocks noGrp="1"/>
          </p:cNvSpPr>
          <p:nvPr>
            <p:ph type="body" sz="quarter" idx="13"/>
          </p:nvPr>
        </p:nvSpPr>
        <p:spPr/>
        <p:txBody>
          <a:bodyPr/>
          <a:lstStyle/>
          <a:p>
            <a:r>
              <a:rPr lang="es-VE" dirty="0" smtClean="0"/>
              <a:t>Requerimientos mínimos de hardware y software </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2" name="TextBox 1"/>
          <p:cNvSpPr txBox="1"/>
          <p:nvPr/>
        </p:nvSpPr>
        <p:spPr>
          <a:xfrm>
            <a:off x="469901" y="1187773"/>
            <a:ext cx="9254202" cy="1000274"/>
          </a:xfrm>
          <a:prstGeom prst="rect">
            <a:avLst/>
          </a:prstGeom>
          <a:noFill/>
        </p:spPr>
        <p:txBody>
          <a:bodyPr wrap="square" lIns="0" tIns="0" rIns="0" bIns="0" rtlCol="0">
            <a:spAutoFit/>
          </a:bodyPr>
          <a:lstStyle/>
          <a:p>
            <a:pPr>
              <a:spcBef>
                <a:spcPts val="600"/>
              </a:spcBef>
              <a:buSzPct val="100000"/>
            </a:pPr>
            <a:r>
              <a:rPr lang="es-CO" sz="1400" dirty="0" smtClean="0">
                <a:latin typeface="Verdana" panose="020B0604030504040204" pitchFamily="34" charset="0"/>
                <a:ea typeface="Verdana" panose="020B0604030504040204" pitchFamily="34" charset="0"/>
                <a:cs typeface="Verdana" panose="020B0604030504040204" pitchFamily="34" charset="0"/>
              </a:rPr>
              <a:t>La plataforma mínima requerida para una implementación de SAP B1. requiere de tres (03) servidores con las siguientes características, de igual forma, la misma deberá ser dimensionada de acuerdo al número final de usuarios que se vayan a conectar y el tipo de BD ya sea HANA o SQL Server:</a:t>
            </a:r>
            <a:endParaRPr lang="es-CO" sz="1400" dirty="0">
              <a:latin typeface="Verdana" panose="020B0604030504040204" pitchFamily="34" charset="0"/>
              <a:ea typeface="Verdana" panose="020B0604030504040204" pitchFamily="34" charset="0"/>
              <a:cs typeface="Verdana" panose="020B0604030504040204" pitchFamily="34" charset="0"/>
            </a:endParaRPr>
          </a:p>
          <a:p>
            <a:pPr>
              <a:spcBef>
                <a:spcPts val="600"/>
              </a:spcBef>
              <a:buSzPct val="100000"/>
            </a:pPr>
            <a:endParaRPr lang="es-VE" dirty="0" smtClean="0">
              <a:solidFill>
                <a:srgbClr val="313131"/>
              </a:solidFill>
            </a:endParaRPr>
          </a:p>
        </p:txBody>
      </p:sp>
      <p:sp>
        <p:nvSpPr>
          <p:cNvPr id="38"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467468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2" name="TextBox 1"/>
          <p:cNvSpPr txBox="1"/>
          <p:nvPr/>
        </p:nvSpPr>
        <p:spPr>
          <a:xfrm>
            <a:off x="469901" y="1187773"/>
            <a:ext cx="9254202" cy="861774"/>
          </a:xfrm>
          <a:prstGeom prst="rect">
            <a:avLst/>
          </a:prstGeom>
          <a:noFill/>
        </p:spPr>
        <p:txBody>
          <a:bodyPr wrap="square" lIns="0" tIns="0" rIns="0" bIns="0" rtlCol="0">
            <a:spAutoFit/>
          </a:bodyPr>
          <a:lstStyle/>
          <a:p>
            <a:pPr algn="just"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En Venezuela, </a:t>
            </a:r>
            <a:r>
              <a:rPr lang="es-VE" sz="1400" dirty="0" err="1">
                <a:latin typeface="Verdana" panose="020B0604030504040204" pitchFamily="34" charset="0"/>
                <a:ea typeface="Verdana" panose="020B0604030504040204" pitchFamily="34" charset="0"/>
                <a:cs typeface="Verdana" panose="020B0604030504040204" pitchFamily="34" charset="0"/>
              </a:rPr>
              <a:t>Deloitte</a:t>
            </a:r>
            <a:r>
              <a:rPr lang="es-VE" sz="1400" dirty="0">
                <a:latin typeface="Verdana" panose="020B0604030504040204" pitchFamily="34" charset="0"/>
                <a:ea typeface="Verdana" panose="020B0604030504040204" pitchFamily="34" charset="0"/>
                <a:cs typeface="Verdana" panose="020B0604030504040204" pitchFamily="34" charset="0"/>
              </a:rPr>
              <a:t> está representado por la Firma Lara, </a:t>
            </a:r>
            <a:r>
              <a:rPr lang="es-VE" sz="1400" dirty="0" err="1">
                <a:latin typeface="Verdana" panose="020B0604030504040204" pitchFamily="34" charset="0"/>
                <a:ea typeface="Verdana" panose="020B0604030504040204" pitchFamily="34" charset="0"/>
                <a:cs typeface="Verdana" panose="020B0604030504040204" pitchFamily="34" charset="0"/>
              </a:rPr>
              <a:t>Marambio</a:t>
            </a:r>
            <a:r>
              <a:rPr lang="es-VE" sz="1400" dirty="0">
                <a:latin typeface="Verdana" panose="020B0604030504040204" pitchFamily="34" charset="0"/>
                <a:ea typeface="Verdana" panose="020B0604030504040204" pitchFamily="34" charset="0"/>
                <a:cs typeface="Verdana" panose="020B0604030504040204" pitchFamily="34" charset="0"/>
              </a:rPr>
              <a:t> &amp; Asociados, la cual posee más de 40 años de experiencia comprobada en el mercado, durante los cuales ha pasado por varias fusiones con firmas de gran prestigio nacional e internacional, logrando una acumulación de experiencias muy </a:t>
            </a:r>
            <a:r>
              <a:rPr lang="es-VE" sz="1400" dirty="0" smtClean="0">
                <a:latin typeface="Verdana" panose="020B0604030504040204" pitchFamily="34" charset="0"/>
                <a:ea typeface="Verdana" panose="020B0604030504040204" pitchFamily="34" charset="0"/>
                <a:cs typeface="Verdana" panose="020B0604030504040204" pitchFamily="34" charset="0"/>
              </a:rPr>
              <a:t>relevantes.</a:t>
            </a:r>
            <a:endParaRPr lang="es-VE" dirty="0" smtClean="0">
              <a:solidFill>
                <a:srgbClr val="313131"/>
              </a:solidFill>
            </a:endParaRPr>
          </a:p>
        </p:txBody>
      </p:sp>
      <p:sp>
        <p:nvSpPr>
          <p:cNvPr id="16" name="Rectangle 35"/>
          <p:cNvSpPr>
            <a:spLocks noChangeArrowheads="1"/>
          </p:cNvSpPr>
          <p:nvPr/>
        </p:nvSpPr>
        <p:spPr bwMode="gray">
          <a:xfrm>
            <a:off x="469901" y="2212104"/>
            <a:ext cx="5623855" cy="307777"/>
          </a:xfrm>
          <a:prstGeom prst="rect">
            <a:avLst/>
          </a:prstGeom>
          <a:noFill/>
          <a:ln w="3175" algn="ctr">
            <a:noFill/>
            <a:miter lim="800000"/>
            <a:headEnd/>
            <a:tailEnd/>
          </a:ln>
          <a:effectLst/>
        </p:spPr>
        <p:txBody>
          <a:bodyPr wrap="square" lIns="73152" rIns="73152" anchor="ctr">
            <a:spAutoFit/>
          </a:bodyPr>
          <a:lstStyle/>
          <a:p>
            <a:pPr>
              <a:buClr>
                <a:srgbClr val="00A1DE"/>
              </a:buClr>
              <a:buSzPct val="90000"/>
              <a:buFont typeface="Wingdings" pitchFamily="2" charset="2"/>
              <a:buNone/>
            </a:pPr>
            <a:r>
              <a:rPr lang="es-VE" sz="1400" b="1" dirty="0" smtClean="0">
                <a:solidFill>
                  <a:srgbClr val="92D400"/>
                </a:solidFill>
                <a:latin typeface="Verdana" panose="020B0604030504040204" pitchFamily="34" charset="0"/>
                <a:ea typeface="Verdana" panose="020B0604030504040204" pitchFamily="34" charset="0"/>
                <a:cs typeface="Verdana" panose="020B0604030504040204" pitchFamily="34" charset="0"/>
              </a:rPr>
              <a:t>Consultoría de negocios en Deloitte</a:t>
            </a:r>
            <a:endParaRPr lang="es-VE" sz="1400" b="1" dirty="0">
              <a:solidFill>
                <a:srgbClr val="92D400"/>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ext Placeholder 5"/>
          <p:cNvSpPr txBox="1">
            <a:spLocks/>
          </p:cNvSpPr>
          <p:nvPr/>
        </p:nvSpPr>
        <p:spPr>
          <a:xfrm>
            <a:off x="433387" y="2568320"/>
            <a:ext cx="9327229" cy="4059904"/>
          </a:xfrm>
          <a:prstGeom prst="rect">
            <a:avLst/>
          </a:prstGeom>
        </p:spPr>
        <p:txBody>
          <a:bodyPr/>
          <a:lst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lvl="1" algn="just">
              <a:spcBef>
                <a:spcPts val="0"/>
              </a:spcBef>
              <a:spcAft>
                <a:spcPts val="1200"/>
              </a:spcAft>
            </a:pP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En el área de Consultoría contamos con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un gran número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de historias de éxito en el mercado y hemos sido reconocidos mundialmente como una de las  mejores firmas del ramo. </a:t>
            </a:r>
            <a:endPar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algn="just">
              <a:spcBef>
                <a:spcPts val="0"/>
              </a:spcBef>
              <a:spcAft>
                <a:spcPts val="1200"/>
              </a:spcAft>
            </a:pP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Nuestro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enfoque reconoce que las necesidades de cada cliente son únicas y requieren de servicios diseñados a la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medida, por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esta razón, trabajamos en conjunto con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el cliente,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desarrollando soluciones que puedan ser  fácilmente aplicables al esquema de su negocio y le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agreguen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valor.</a:t>
            </a:r>
          </a:p>
          <a:p>
            <a:pPr lvl="1" algn="just">
              <a:spcBef>
                <a:spcPts val="0"/>
              </a:spcBef>
              <a:spcAft>
                <a:spcPts val="1200"/>
              </a:spcAft>
            </a:pP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Nuestro reto es incrementar el valor de su empresa, ayudándole a fijar la dirección y estrategia apropiadas para mantener y mejorar su capacidad competitiva, a través de cuatro perspectivas de negocios: estrategia, procesos, tecnología y gente</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p>
          <a:p>
            <a:pPr lvl="1" algn="just">
              <a:spcBef>
                <a:spcPts val="0"/>
              </a:spcBef>
              <a:spcAft>
                <a:spcPts val="1200"/>
              </a:spcAft>
            </a:pPr>
            <a:r>
              <a:rPr lang="es-ES" sz="1300" dirty="0">
                <a:solidFill>
                  <a:schemeClr val="tx1"/>
                </a:solidFill>
                <a:latin typeface="Verdana" panose="020B0604030504040204" pitchFamily="34" charset="0"/>
                <a:ea typeface="Verdana" panose="020B0604030504040204" pitchFamily="34" charset="0"/>
                <a:cs typeface="Verdana" panose="020B0604030504040204" pitchFamily="34" charset="0"/>
              </a:rPr>
              <a:t>Nuestros servicios tienen como pilares la calidad, la confidencialidad y las soluciones integrales para la industria,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los mismos se evalúan periódicamente en reuniones de seguimiento de la ejecución y calidad del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servicio</a:t>
            </a:r>
            <a:r>
              <a:rPr lang="es-ES"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p>
          <a:p>
            <a:pPr lvl="1" algn="just">
              <a:spcBef>
                <a:spcPts val="0"/>
              </a:spcBef>
              <a:spcAft>
                <a:spcPts val="1200"/>
              </a:spcAft>
            </a:pPr>
            <a:r>
              <a:rPr lang="es-ES" sz="1300" dirty="0" err="1">
                <a:solidFill>
                  <a:schemeClr val="tx1"/>
                </a:solidFill>
                <a:latin typeface="Verdana" panose="020B0604030504040204" pitchFamily="34" charset="0"/>
                <a:ea typeface="Verdana" panose="020B0604030504040204" pitchFamily="34" charset="0"/>
                <a:cs typeface="Verdana" panose="020B0604030504040204" pitchFamily="34" charset="0"/>
              </a:rPr>
              <a:t>Deloitte</a:t>
            </a:r>
            <a:r>
              <a:rPr lang="es-ES" sz="1300" dirty="0">
                <a:solidFill>
                  <a:schemeClr val="tx1"/>
                </a:solidFill>
                <a:latin typeface="Verdana" panose="020B0604030504040204" pitchFamily="34" charset="0"/>
                <a:ea typeface="Verdana" panose="020B0604030504040204" pitchFamily="34" charset="0"/>
                <a:cs typeface="Verdana" panose="020B0604030504040204" pitchFamily="34" charset="0"/>
              </a:rPr>
              <a:t> posee un equipo multidisciplinario capacitado en la industria, dedicado a ayudar a nuestros clientes a evaluar asuntos complejos, desarrollar nuevos enfoques de análisis de los desafíos del negocio e implementar soluciones viables.</a:t>
            </a:r>
          </a:p>
        </p:txBody>
      </p:sp>
      <p:sp>
        <p:nvSpPr>
          <p:cNvPr id="39"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38986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Nuestro enfoque multidisciplinario y global nos permite llegar a nuestros clientes como “una sola firma” y no con servicios que actúan como “silos” separados, aunado al </a:t>
            </a:r>
            <a:r>
              <a:rPr lang="es-VE" sz="1400" dirty="0" smtClean="0">
                <a:latin typeface="Verdana" panose="020B0604030504040204" pitchFamily="34" charset="0"/>
                <a:ea typeface="Verdana" panose="020B0604030504040204" pitchFamily="34" charset="0"/>
                <a:cs typeface="Verdana" panose="020B0604030504040204" pitchFamily="34" charset="0"/>
              </a:rPr>
              <a:t>hecho </a:t>
            </a:r>
            <a:r>
              <a:rPr lang="es-VE" sz="1400" dirty="0">
                <a:latin typeface="Verdana" panose="020B0604030504040204" pitchFamily="34" charset="0"/>
                <a:ea typeface="Verdana" panose="020B0604030504040204" pitchFamily="34" charset="0"/>
                <a:cs typeface="Verdana" panose="020B0604030504040204" pitchFamily="34" charset="0"/>
              </a:rPr>
              <a:t>que nos es posible contar con la importante ventaja del respaldo, el conocimiento y la experiencia global de </a:t>
            </a:r>
            <a:r>
              <a:rPr lang="es-VE" sz="1400" dirty="0" err="1" smtClean="0">
                <a:latin typeface="Verdana" panose="020B0604030504040204" pitchFamily="34" charset="0"/>
                <a:ea typeface="Verdana" panose="020B0604030504040204" pitchFamily="34" charset="0"/>
                <a:cs typeface="Verdana" panose="020B0604030504040204" pitchFamily="34" charset="0"/>
              </a:rPr>
              <a:t>Deloitte</a:t>
            </a:r>
            <a:r>
              <a:rPr lang="es-VE" sz="1400" dirty="0" smtClean="0">
                <a:latin typeface="Verdana" panose="020B0604030504040204" pitchFamily="34" charset="0"/>
                <a:ea typeface="Verdana" panose="020B0604030504040204" pitchFamily="34" charset="0"/>
                <a:cs typeface="Verdana" panose="020B0604030504040204" pitchFamily="34" charset="0"/>
              </a:rPr>
              <a:t>.</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descr="Untitled-6.jpg"/>
          <p:cNvPicPr>
            <a:picLocks noChangeAspect="1"/>
          </p:cNvPicPr>
          <p:nvPr/>
        </p:nvPicPr>
        <p:blipFill>
          <a:blip r:embed="rId3"/>
          <a:stretch>
            <a:fillRect/>
          </a:stretch>
        </p:blipFill>
        <p:spPr>
          <a:xfrm>
            <a:off x="1017626" y="1940516"/>
            <a:ext cx="8067600" cy="4334956"/>
          </a:xfrm>
          <a:prstGeom prst="rect">
            <a:avLst/>
          </a:prstGeom>
        </p:spPr>
      </p:pic>
      <p:graphicFrame>
        <p:nvGraphicFramePr>
          <p:cNvPr id="19" name="Diagram 18"/>
          <p:cNvGraphicFramePr/>
          <p:nvPr>
            <p:extLst>
              <p:ext uri="{D42A27DB-BD31-4B8C-83A1-F6EECF244321}">
                <p14:modId xmlns:p14="http://schemas.microsoft.com/office/powerpoint/2010/main" val="1356089469"/>
              </p:ext>
            </p:extLst>
          </p:nvPr>
        </p:nvGraphicFramePr>
        <p:xfrm>
          <a:off x="1931067" y="2012088"/>
          <a:ext cx="6240717" cy="41918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3845" y="5409704"/>
            <a:ext cx="1633731" cy="305616"/>
          </a:xfrm>
          <a:prstGeom prst="rect">
            <a:avLst/>
          </a:prstGeom>
        </p:spPr>
      </p:pic>
      <p:sp>
        <p:nvSpPr>
          <p:cNvPr id="42" name="Text Placeholder 5">
            <a:hlinkClick r:id="rId10"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3" name="Text Placeholder 5">
            <a:hlinkClick r:id="rId11"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12"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12"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12"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12"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12"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12"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0" name="Text Placeholder 5">
            <a:hlinkClick r:id="rId12"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51" name="Text Placeholder 5">
            <a:hlinkClick r:id="rId12"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2" name="Text Placeholder 5">
            <a:hlinkClick r:id="rId12"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017030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r>
              <a:rPr lang="es-VE" sz="1400" dirty="0">
                <a:latin typeface="Verdana" panose="020B0604030504040204" pitchFamily="34" charset="0"/>
                <a:ea typeface="Verdana" panose="020B0604030504040204" pitchFamily="34" charset="0"/>
                <a:cs typeface="Verdana" panose="020B0604030504040204" pitchFamily="34" charset="0"/>
              </a:rPr>
              <a:t>En el área de Consultoría Gerencial contamos con una variedad de servicios y productos que ponemos a la disposición de nuestros clientes con el fin de incrementar el valor de su empresa en diversas áreas del negocio que incluyen Estrategia y Operaciones, Tecnología de Información y Gestión del </a:t>
            </a:r>
            <a:r>
              <a:rPr lang="es-VE" sz="1400" dirty="0" smtClean="0">
                <a:latin typeface="Verdana" panose="020B0604030504040204" pitchFamily="34" charset="0"/>
                <a:ea typeface="Verdana" panose="020B0604030504040204" pitchFamily="34" charset="0"/>
                <a:cs typeface="Verdana" panose="020B0604030504040204" pitchFamily="34" charset="0"/>
              </a:rPr>
              <a:t>Cambio.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17" name="Pentagon 16"/>
          <p:cNvSpPr/>
          <p:nvPr/>
        </p:nvSpPr>
        <p:spPr bwMode="gray">
          <a:xfrm>
            <a:off x="469901" y="2014849"/>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Planificación</a:t>
            </a:r>
            <a:r>
              <a:rPr lang="en-US" sz="1200" b="1" dirty="0" smtClean="0">
                <a:solidFill>
                  <a:schemeClr val="bg1"/>
                </a:solidFill>
              </a:rPr>
              <a:t> </a:t>
            </a:r>
            <a:r>
              <a:rPr lang="en-US" sz="1200" b="1" dirty="0" err="1" smtClean="0">
                <a:solidFill>
                  <a:schemeClr val="bg1"/>
                </a:solidFill>
              </a:rPr>
              <a:t>Estratégica</a:t>
            </a:r>
            <a:endParaRPr lang="en-US" sz="1200" b="1" dirty="0">
              <a:solidFill>
                <a:schemeClr val="bg1"/>
              </a:solidFill>
            </a:endParaRPr>
          </a:p>
        </p:txBody>
      </p:sp>
      <p:sp>
        <p:nvSpPr>
          <p:cNvPr id="21" name="Text Placeholder 3"/>
          <p:cNvSpPr txBox="1">
            <a:spLocks/>
          </p:cNvSpPr>
          <p:nvPr/>
        </p:nvSpPr>
        <p:spPr bwMode="gray">
          <a:xfrm>
            <a:off x="2952739" y="4303365"/>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nuestros clientes a desarrollar mecanismos para la medición efectiva del desempeño del negocio a nivel estratégico, administrativo y operacional, tales como: </a:t>
            </a:r>
            <a:r>
              <a:rPr lang="es-VE" sz="1200" dirty="0" err="1">
                <a:latin typeface="Verdana" panose="020B0604030504040204" pitchFamily="34" charset="0"/>
                <a:ea typeface="Verdana" panose="020B0604030504040204" pitchFamily="34" charset="0"/>
                <a:cs typeface="Verdana" panose="020B0604030504040204" pitchFamily="34" charset="0"/>
              </a:rPr>
              <a:t>Balanced</a:t>
            </a:r>
            <a:r>
              <a:rPr lang="es-VE" sz="1200" dirty="0">
                <a:latin typeface="Verdana" panose="020B0604030504040204" pitchFamily="34" charset="0"/>
                <a:ea typeface="Verdana" panose="020B0604030504040204" pitchFamily="34" charset="0"/>
                <a:cs typeface="Verdana" panose="020B0604030504040204" pitchFamily="34" charset="0"/>
              </a:rPr>
              <a:t> </a:t>
            </a:r>
            <a:r>
              <a:rPr lang="es-VE" sz="1200" dirty="0" err="1">
                <a:latin typeface="Verdana" panose="020B0604030504040204" pitchFamily="34" charset="0"/>
                <a:ea typeface="Verdana" panose="020B0604030504040204" pitchFamily="34" charset="0"/>
                <a:cs typeface="Verdana" panose="020B0604030504040204" pitchFamily="34" charset="0"/>
              </a:rPr>
              <a:t>ScoreCard</a:t>
            </a:r>
            <a:r>
              <a:rPr lang="es-VE" sz="1200" dirty="0">
                <a:latin typeface="Verdana" panose="020B0604030504040204" pitchFamily="34" charset="0"/>
                <a:ea typeface="Verdana" panose="020B0604030504040204" pitchFamily="34" charset="0"/>
                <a:cs typeface="Verdana" panose="020B0604030504040204" pitchFamily="34" charset="0"/>
              </a:rPr>
              <a:t>, Gerencia de Costos Basada en Actividades (ABC/ABM) y Desarrollo de Modelos de Medición de Impacto.</a:t>
            </a:r>
          </a:p>
        </p:txBody>
      </p:sp>
      <p:sp>
        <p:nvSpPr>
          <p:cNvPr id="22" name="Pentagon 21"/>
          <p:cNvSpPr/>
          <p:nvPr/>
        </p:nvSpPr>
        <p:spPr bwMode="gray">
          <a:xfrm>
            <a:off x="469901" y="4303365"/>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smtClean="0">
                <a:solidFill>
                  <a:schemeClr val="bg1"/>
                </a:solidFill>
              </a:rPr>
              <a:t>Gerencia del </a:t>
            </a:r>
            <a:r>
              <a:rPr lang="en-US" sz="1200" b="1" dirty="0" err="1" smtClean="0">
                <a:solidFill>
                  <a:schemeClr val="bg1"/>
                </a:solidFill>
              </a:rPr>
              <a:t>desempeño</a:t>
            </a:r>
            <a:endParaRPr lang="en-US" sz="1200" b="1" dirty="0">
              <a:solidFill>
                <a:schemeClr val="bg1"/>
              </a:solidFill>
            </a:endParaRPr>
          </a:p>
        </p:txBody>
      </p:sp>
      <p:sp>
        <p:nvSpPr>
          <p:cNvPr id="25" name="Text Placeholder 3"/>
          <p:cNvSpPr txBox="1">
            <a:spLocks/>
          </p:cNvSpPr>
          <p:nvPr/>
        </p:nvSpPr>
        <p:spPr bwMode="gray">
          <a:xfrm>
            <a:off x="2952738" y="5447300"/>
            <a:ext cx="6859855"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mejor de los procesos administrativos, comerciales y operacionales para mejorar la eficiencia y reducir costos en las distintas áreas de la empresa, por medio de la reestructuración de áreas y el rediseño de procesos.</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Participamos en cambios organizacionales estructurales, tales como el diseño e implementación de Centros de Servicios Compartidos.</a:t>
            </a:r>
          </a:p>
        </p:txBody>
      </p:sp>
      <p:sp>
        <p:nvSpPr>
          <p:cNvPr id="33" name="Pentagon 32"/>
          <p:cNvSpPr/>
          <p:nvPr/>
        </p:nvSpPr>
        <p:spPr bwMode="gray">
          <a:xfrm>
            <a:off x="469901" y="5447300"/>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Excelencia</a:t>
            </a:r>
            <a:r>
              <a:rPr lang="en-US" sz="1200" b="1" dirty="0" smtClean="0">
                <a:solidFill>
                  <a:schemeClr val="bg1"/>
                </a:solidFill>
              </a:rPr>
              <a:t> </a:t>
            </a:r>
            <a:r>
              <a:rPr lang="en-US" sz="1200" b="1" dirty="0" err="1" smtClean="0">
                <a:solidFill>
                  <a:schemeClr val="bg1"/>
                </a:solidFill>
              </a:rPr>
              <a:t>Operacional</a:t>
            </a:r>
            <a:endParaRPr lang="en-US" sz="1200" b="1" dirty="0">
              <a:solidFill>
                <a:schemeClr val="bg1"/>
              </a:solidFill>
            </a:endParaRPr>
          </a:p>
        </p:txBody>
      </p:sp>
      <p:sp>
        <p:nvSpPr>
          <p:cNvPr id="34" name="Text Placeholder 3"/>
          <p:cNvSpPr txBox="1">
            <a:spLocks/>
          </p:cNvSpPr>
          <p:nvPr/>
        </p:nvSpPr>
        <p:spPr bwMode="gray">
          <a:xfrm>
            <a:off x="2952739" y="2014848"/>
            <a:ext cx="6771364" cy="1047813"/>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el proceso de toma de decisiones e implantación del cambio, con el objetivo de lograr y sostener un desempeño general superior, e incrementar el retorno de las inversiones.</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Desarrollo de la estrategia de negocio a través del entendimiento de las prioridades del negocio, las tendencias de la industria,  las expectativas de los accionistas y el impacto en la generación de valor.</a:t>
            </a:r>
          </a:p>
        </p:txBody>
      </p:sp>
      <p:sp>
        <p:nvSpPr>
          <p:cNvPr id="35" name="Pentagon 34"/>
          <p:cNvSpPr/>
          <p:nvPr/>
        </p:nvSpPr>
        <p:spPr bwMode="gray">
          <a:xfrm>
            <a:off x="469901" y="3159107"/>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Estrategia</a:t>
            </a:r>
            <a:r>
              <a:rPr lang="en-US" sz="1200" b="1" dirty="0" smtClean="0">
                <a:solidFill>
                  <a:schemeClr val="bg1"/>
                </a:solidFill>
              </a:rPr>
              <a:t> de </a:t>
            </a:r>
            <a:r>
              <a:rPr lang="en-US" sz="1200" b="1" dirty="0" err="1" smtClean="0">
                <a:solidFill>
                  <a:schemeClr val="bg1"/>
                </a:solidFill>
              </a:rPr>
              <a:t>clientes</a:t>
            </a:r>
            <a:r>
              <a:rPr lang="en-US" sz="1200" b="1" dirty="0" smtClean="0">
                <a:solidFill>
                  <a:schemeClr val="bg1"/>
                </a:solidFill>
              </a:rPr>
              <a:t> y </a:t>
            </a:r>
            <a:r>
              <a:rPr lang="en-US" sz="1200" b="1" dirty="0" err="1" smtClean="0">
                <a:solidFill>
                  <a:schemeClr val="bg1"/>
                </a:solidFill>
              </a:rPr>
              <a:t>canales</a:t>
            </a:r>
            <a:endParaRPr lang="en-US" sz="1200" b="1" dirty="0">
              <a:solidFill>
                <a:schemeClr val="bg1"/>
              </a:solidFill>
            </a:endParaRPr>
          </a:p>
        </p:txBody>
      </p:sp>
      <p:sp>
        <p:nvSpPr>
          <p:cNvPr id="36" name="Text Placeholder 3"/>
          <p:cNvSpPr txBox="1">
            <a:spLocks/>
          </p:cNvSpPr>
          <p:nvPr/>
        </p:nvSpPr>
        <p:spPr bwMode="gray">
          <a:xfrm>
            <a:off x="2952739" y="3207331"/>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identificar, definir y asegurar oportunidades significativas para la creación de valor, basándose en generar relaciones sólidas con canales, clientes y consumidores. </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Desarrollamos análisis de segmentación de clientes que posteriormente apoyaran la estrategia de atención al cliente y la optimización de canales de comercialización.</a:t>
            </a:r>
          </a:p>
        </p:txBody>
      </p:sp>
      <p:cxnSp>
        <p:nvCxnSpPr>
          <p:cNvPr id="6" name="Straight Connector 5"/>
          <p:cNvCxnSpPr/>
          <p:nvPr/>
        </p:nvCxnSpPr>
        <p:spPr>
          <a:xfrm>
            <a:off x="3195484" y="527009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95483" y="415960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195484" y="310105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1"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52"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3"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4"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5"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6"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7"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8"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9"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60"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1"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74849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r>
              <a:rPr lang="es-VE" sz="1400" dirty="0">
                <a:latin typeface="Verdana" panose="020B0604030504040204" pitchFamily="34" charset="0"/>
                <a:ea typeface="Verdana" panose="020B0604030504040204" pitchFamily="34" charset="0"/>
                <a:cs typeface="Verdana" panose="020B0604030504040204" pitchFamily="34" charset="0"/>
              </a:rPr>
              <a:t>En el área de Consultoría Gerencial contamos con una variedad de servicios y productos que ponemos a la disposición de nuestros clientes con el fin de incrementar el valor de su empresa en diversas áreas del negocio que incluyen Estrategia y Operaciones, Tecnología de Información y Gestión del </a:t>
            </a:r>
            <a:r>
              <a:rPr lang="es-VE" sz="1400" dirty="0" smtClean="0">
                <a:latin typeface="Verdana" panose="020B0604030504040204" pitchFamily="34" charset="0"/>
                <a:ea typeface="Verdana" panose="020B0604030504040204" pitchFamily="34" charset="0"/>
                <a:cs typeface="Verdana" panose="020B0604030504040204" pitchFamily="34" charset="0"/>
              </a:rPr>
              <a:t>Cambio.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17" name="Pentagon 16"/>
          <p:cNvSpPr/>
          <p:nvPr/>
        </p:nvSpPr>
        <p:spPr bwMode="gray">
          <a:xfrm>
            <a:off x="469901" y="2014849"/>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Manejo</a:t>
            </a:r>
            <a:r>
              <a:rPr lang="en-US" sz="1200" b="1" dirty="0" smtClean="0">
                <a:solidFill>
                  <a:schemeClr val="bg1"/>
                </a:solidFill>
              </a:rPr>
              <a:t> de la </a:t>
            </a:r>
            <a:r>
              <a:rPr lang="en-US" sz="1200" b="1" dirty="0" err="1" smtClean="0">
                <a:solidFill>
                  <a:schemeClr val="bg1"/>
                </a:solidFill>
              </a:rPr>
              <a:t>cadena</a:t>
            </a:r>
            <a:r>
              <a:rPr lang="en-US" sz="1200" b="1" dirty="0" smtClean="0">
                <a:solidFill>
                  <a:schemeClr val="bg1"/>
                </a:solidFill>
              </a:rPr>
              <a:t> de </a:t>
            </a:r>
            <a:r>
              <a:rPr lang="en-US" sz="1200" b="1" dirty="0" err="1" smtClean="0">
                <a:solidFill>
                  <a:schemeClr val="bg1"/>
                </a:solidFill>
              </a:rPr>
              <a:t>suministros</a:t>
            </a:r>
            <a:endParaRPr lang="en-US" sz="1200" b="1" dirty="0">
              <a:solidFill>
                <a:schemeClr val="bg1"/>
              </a:solidFill>
            </a:endParaRPr>
          </a:p>
        </p:txBody>
      </p:sp>
      <p:sp>
        <p:nvSpPr>
          <p:cNvPr id="21" name="Text Placeholder 3"/>
          <p:cNvSpPr txBox="1">
            <a:spLocks/>
          </p:cNvSpPr>
          <p:nvPr/>
        </p:nvSpPr>
        <p:spPr bwMode="gray">
          <a:xfrm>
            <a:off x="2952739" y="4303365"/>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medir y monitorear el desempeño de la gente, y diseñamos el modelo organizacional para el desarrollo del negocio.</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Realizamos diseño organizacional garantizando  que la estructura esté alineada a la estrategia del negocio y a los procesos críticos</a:t>
            </a:r>
          </a:p>
        </p:txBody>
      </p:sp>
      <p:sp>
        <p:nvSpPr>
          <p:cNvPr id="22" name="Pentagon 21"/>
          <p:cNvSpPr/>
          <p:nvPr/>
        </p:nvSpPr>
        <p:spPr bwMode="gray">
          <a:xfrm>
            <a:off x="469901" y="4303365"/>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Organización</a:t>
            </a:r>
            <a:r>
              <a:rPr lang="en-US" sz="1200" b="1" dirty="0" smtClean="0">
                <a:solidFill>
                  <a:schemeClr val="bg1"/>
                </a:solidFill>
              </a:rPr>
              <a:t> y </a:t>
            </a:r>
            <a:r>
              <a:rPr lang="en-US" sz="1200" b="1" dirty="0" err="1" smtClean="0">
                <a:solidFill>
                  <a:schemeClr val="bg1"/>
                </a:solidFill>
              </a:rPr>
              <a:t>Desempeño</a:t>
            </a:r>
            <a:r>
              <a:rPr lang="en-US" sz="1200" b="1" dirty="0" smtClean="0">
                <a:solidFill>
                  <a:schemeClr val="bg1"/>
                </a:solidFill>
              </a:rPr>
              <a:t> de </a:t>
            </a:r>
            <a:r>
              <a:rPr lang="en-US" sz="1200" b="1" dirty="0" err="1" smtClean="0">
                <a:solidFill>
                  <a:schemeClr val="bg1"/>
                </a:solidFill>
              </a:rPr>
              <a:t>Recursos</a:t>
            </a:r>
            <a:r>
              <a:rPr lang="en-US" sz="1200" b="1" dirty="0" smtClean="0">
                <a:solidFill>
                  <a:schemeClr val="bg1"/>
                </a:solidFill>
              </a:rPr>
              <a:t> </a:t>
            </a:r>
            <a:r>
              <a:rPr lang="en-US" sz="1200" b="1" dirty="0" err="1" smtClean="0">
                <a:solidFill>
                  <a:schemeClr val="bg1"/>
                </a:solidFill>
              </a:rPr>
              <a:t>Humanos</a:t>
            </a:r>
            <a:endParaRPr lang="en-US" sz="1200" b="1" dirty="0">
              <a:solidFill>
                <a:schemeClr val="bg1"/>
              </a:solidFill>
            </a:endParaRPr>
          </a:p>
        </p:txBody>
      </p:sp>
      <p:sp>
        <p:nvSpPr>
          <p:cNvPr id="25" name="Text Placeholder 3"/>
          <p:cNvSpPr txBox="1">
            <a:spLocks/>
          </p:cNvSpPr>
          <p:nvPr/>
        </p:nvSpPr>
        <p:spPr bwMode="gray">
          <a:xfrm>
            <a:off x="2952739" y="5393030"/>
            <a:ext cx="6859855"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nuestros clientes a implementar y facilitar el cambio para mejorar su funcionamiento. Esto incluye fusiones,  restructuraciones, programas reguladores, nuevas estrategias, transición de la mano de obra y transformaciones en tecnología o procesos.</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a la Alta Gerencia de nuestros clientes al desarrollo de sus líderes por medio de la asesoría y coaching personalizado.</a:t>
            </a:r>
          </a:p>
        </p:txBody>
      </p:sp>
      <p:sp>
        <p:nvSpPr>
          <p:cNvPr id="33" name="Pentagon 32"/>
          <p:cNvSpPr/>
          <p:nvPr/>
        </p:nvSpPr>
        <p:spPr bwMode="gray">
          <a:xfrm>
            <a:off x="469901" y="5447300"/>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Gestión</a:t>
            </a:r>
            <a:r>
              <a:rPr lang="en-US" sz="1200" b="1" dirty="0" smtClean="0">
                <a:solidFill>
                  <a:schemeClr val="bg1"/>
                </a:solidFill>
              </a:rPr>
              <a:t> de </a:t>
            </a:r>
            <a:r>
              <a:rPr lang="en-US" sz="1200" b="1" dirty="0" err="1" smtClean="0">
                <a:solidFill>
                  <a:schemeClr val="bg1"/>
                </a:solidFill>
              </a:rPr>
              <a:t>Cambio</a:t>
            </a:r>
            <a:r>
              <a:rPr lang="en-US" sz="1200" b="1" dirty="0" smtClean="0">
                <a:solidFill>
                  <a:schemeClr val="bg1"/>
                </a:solidFill>
              </a:rPr>
              <a:t> y </a:t>
            </a:r>
            <a:r>
              <a:rPr lang="en-US" sz="1200" b="1" dirty="0" err="1" smtClean="0">
                <a:solidFill>
                  <a:schemeClr val="bg1"/>
                </a:solidFill>
              </a:rPr>
              <a:t>Liderazgo</a:t>
            </a:r>
            <a:endParaRPr lang="en-US" sz="1200" b="1" dirty="0">
              <a:solidFill>
                <a:schemeClr val="bg1"/>
              </a:solidFill>
            </a:endParaRPr>
          </a:p>
        </p:txBody>
      </p:sp>
      <p:sp>
        <p:nvSpPr>
          <p:cNvPr id="34" name="Text Placeholder 3"/>
          <p:cNvSpPr txBox="1">
            <a:spLocks/>
          </p:cNvSpPr>
          <p:nvPr/>
        </p:nvSpPr>
        <p:spPr bwMode="gray">
          <a:xfrm>
            <a:off x="2952739" y="2014848"/>
            <a:ext cx="6771364" cy="1047813"/>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Transformamos la cadena de suministros a través de la integración de las funciones de planificación, producción, ventas y distribución, lo cual permite incrementar los niveles de servicio al cliente, reducir costos y aumentar el valor de la empresa.</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Nos involucramos en la implantación de mejoras en el  manejo de las compras y proveedores, optimización del manejo de inventarios, rediseño de la red de distribución y de comercialización.</a:t>
            </a:r>
          </a:p>
        </p:txBody>
      </p:sp>
      <p:sp>
        <p:nvSpPr>
          <p:cNvPr id="35" name="Pentagon 34"/>
          <p:cNvSpPr/>
          <p:nvPr/>
        </p:nvSpPr>
        <p:spPr bwMode="gray">
          <a:xfrm>
            <a:off x="469901" y="3159107"/>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Operaciones</a:t>
            </a:r>
            <a:r>
              <a:rPr lang="en-US" sz="1200" b="1" dirty="0" smtClean="0">
                <a:solidFill>
                  <a:schemeClr val="bg1"/>
                </a:solidFill>
              </a:rPr>
              <a:t> de </a:t>
            </a:r>
            <a:r>
              <a:rPr lang="en-US" sz="1200" b="1" dirty="0" err="1" smtClean="0">
                <a:solidFill>
                  <a:schemeClr val="bg1"/>
                </a:solidFill>
              </a:rPr>
              <a:t>Recursos</a:t>
            </a:r>
            <a:r>
              <a:rPr lang="en-US" sz="1200" b="1" dirty="0" smtClean="0">
                <a:solidFill>
                  <a:schemeClr val="bg1"/>
                </a:solidFill>
              </a:rPr>
              <a:t> </a:t>
            </a:r>
            <a:r>
              <a:rPr lang="en-US" sz="1200" b="1" dirty="0" err="1" smtClean="0">
                <a:solidFill>
                  <a:schemeClr val="bg1"/>
                </a:solidFill>
              </a:rPr>
              <a:t>Humanos</a:t>
            </a:r>
            <a:r>
              <a:rPr lang="en-US" sz="1200" b="1" dirty="0" smtClean="0">
                <a:solidFill>
                  <a:schemeClr val="bg1"/>
                </a:solidFill>
              </a:rPr>
              <a:t> y </a:t>
            </a:r>
            <a:r>
              <a:rPr lang="en-US" sz="1200" b="1" dirty="0" err="1" smtClean="0">
                <a:solidFill>
                  <a:schemeClr val="bg1"/>
                </a:solidFill>
              </a:rPr>
              <a:t>Tecnología</a:t>
            </a:r>
            <a:endParaRPr lang="en-US" sz="1200" b="1" dirty="0">
              <a:solidFill>
                <a:schemeClr val="bg1"/>
              </a:solidFill>
            </a:endParaRPr>
          </a:p>
        </p:txBody>
      </p:sp>
      <p:sp>
        <p:nvSpPr>
          <p:cNvPr id="36" name="Text Placeholder 3"/>
          <p:cNvSpPr txBox="1">
            <a:spLocks/>
          </p:cNvSpPr>
          <p:nvPr/>
        </p:nvSpPr>
        <p:spPr bwMode="gray">
          <a:xfrm>
            <a:off x="2952739" y="3223761"/>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Asesoramos a los clientes en cómo maximizar la eficacia y la eficiencia de su modelo de prestación de servicio y el modelo operativo.</a:t>
            </a: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la selección e implementación de sistemas de información (ERP), tomando en consideración los requerimientos y restricciones.</a:t>
            </a:r>
          </a:p>
        </p:txBody>
      </p:sp>
      <p:cxnSp>
        <p:nvCxnSpPr>
          <p:cNvPr id="6" name="Straight Connector 5"/>
          <p:cNvCxnSpPr/>
          <p:nvPr/>
        </p:nvCxnSpPr>
        <p:spPr>
          <a:xfrm>
            <a:off x="3195484" y="527009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95483" y="415960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195484" y="310105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1"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52"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3"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4"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5"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6"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7"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8"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9"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60"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1"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72180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2" name="TextBox 1"/>
          <p:cNvSpPr txBox="1"/>
          <p:nvPr/>
        </p:nvSpPr>
        <p:spPr>
          <a:xfrm>
            <a:off x="469901" y="1187773"/>
            <a:ext cx="9254202" cy="861774"/>
          </a:xfrm>
          <a:prstGeom prst="rect">
            <a:avLst/>
          </a:prstGeom>
          <a:noFill/>
        </p:spPr>
        <p:txBody>
          <a:bodyPr wrap="square" lIns="0" tIns="0" rIns="0" bIns="0" rtlCol="0">
            <a:spAutoFit/>
          </a:bodyPr>
          <a:lstStyle/>
          <a:p>
            <a:pPr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Nuestro enfoque es el de trabajar en conjunto con nuestros clientes haciendo énfasis en la implementación y en resultados tangibles, creemos en la sociedad y relación de largo plazo con nuestros clientes, razón por la cual manifestamos nuestro compromiso y deseos de trabajar con Uds. en este </a:t>
            </a:r>
            <a:r>
              <a:rPr lang="es-VE" sz="1400" dirty="0" smtClean="0">
                <a:latin typeface="Verdana" panose="020B0604030504040204" pitchFamily="34" charset="0"/>
                <a:ea typeface="Verdana" panose="020B0604030504040204" pitchFamily="34" charset="0"/>
                <a:cs typeface="Verdana" panose="020B0604030504040204" pitchFamily="34" charset="0"/>
              </a:rPr>
              <a:t>proyecto.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39" name="TextBox 38"/>
          <p:cNvSpPr txBox="1"/>
          <p:nvPr/>
        </p:nvSpPr>
        <p:spPr>
          <a:xfrm>
            <a:off x="396875" y="2194206"/>
            <a:ext cx="4114253" cy="3996854"/>
          </a:xfrm>
          <a:prstGeom prst="rect">
            <a:avLst/>
          </a:prstGeom>
          <a:noFill/>
        </p:spPr>
        <p:txBody>
          <a:bodyPr wrap="square" lIns="36000" tIns="36000" rIns="36000" bIns="36000" rtlCol="0">
            <a:spAutoFit/>
          </a:bodyPr>
          <a:lstStyle/>
          <a:p>
            <a:pPr marL="285750" indent="-285750" algn="just" defTabSz="957263">
              <a:spcBef>
                <a:spcPts val="600"/>
              </a:spcBef>
              <a:spcAft>
                <a:spcPts val="0"/>
              </a:spcAft>
              <a:buFont typeface="Arial" pitchFamily="34" charset="0"/>
              <a:buChar char="•"/>
            </a:pPr>
            <a:r>
              <a:rPr lang="es-VE" sz="1200" dirty="0">
                <a:latin typeface="Verdana" panose="020B0604030504040204" pitchFamily="34" charset="0"/>
                <a:ea typeface="Verdana" panose="020B0604030504040204" pitchFamily="34" charset="0"/>
                <a:cs typeface="Verdana" panose="020B0604030504040204" pitchFamily="34" charset="0"/>
              </a:rPr>
              <a:t>Proveemos a nuestros clientes de recursos y capacidades globales, dado que poseemos una red de consulta internacional, que nos permite compartir la experiencia de nuestros profesionales de otras partes del mundo.</a:t>
            </a:r>
          </a:p>
          <a:p>
            <a:pPr marL="285750" indent="-285750" algn="just" defTabSz="957263">
              <a:spcBef>
                <a:spcPts val="600"/>
              </a:spcBef>
              <a:spcAft>
                <a:spcPts val="0"/>
              </a:spcAft>
              <a:buFont typeface="Arial" pitchFamily="34" charset="0"/>
              <a:buChar char="•"/>
            </a:pPr>
            <a:r>
              <a:rPr lang="es-VE" sz="1200" dirty="0">
                <a:latin typeface="Verdana" panose="020B0604030504040204" pitchFamily="34" charset="0"/>
                <a:ea typeface="Verdana" panose="020B0604030504040204" pitchFamily="34" charset="0"/>
                <a:cs typeface="Verdana" panose="020B0604030504040204" pitchFamily="34" charset="0"/>
              </a:rPr>
              <a:t>Es nuestra prioridad que socios y gerentes de nuestra firma, brinden su experiencia y tengan una alta participación en los servicios otorgados a cada uno de nuestros clientes.</a:t>
            </a:r>
          </a:p>
          <a:p>
            <a:pPr marL="285750" indent="-285750" algn="just" defTabSz="957263">
              <a:spcBef>
                <a:spcPts val="600"/>
              </a:spcBef>
              <a:spcAft>
                <a:spcPts val="0"/>
              </a:spcAft>
              <a:buFont typeface="Arial" pitchFamily="34" charset="0"/>
              <a:buChar char="•"/>
            </a:pPr>
            <a:r>
              <a:rPr lang="es-ES" sz="1200" dirty="0">
                <a:latin typeface="Verdana" panose="020B0604030504040204" pitchFamily="34" charset="0"/>
                <a:ea typeface="Verdana" panose="020B0604030504040204" pitchFamily="34" charset="0"/>
                <a:cs typeface="Verdana" panose="020B0604030504040204" pitchFamily="34" charset="0"/>
              </a:rPr>
              <a:t>Nuestro enfoque es el de trabajar “hombro a hombro”, con nuestros clientes de manera de transmitir nuestros conocimientos al equipo </a:t>
            </a:r>
            <a:r>
              <a:rPr lang="es-ES" sz="1200" dirty="0" smtClean="0">
                <a:latin typeface="Verdana" panose="020B0604030504040204" pitchFamily="34" charset="0"/>
                <a:ea typeface="Verdana" panose="020B0604030504040204" pitchFamily="34" charset="0"/>
                <a:cs typeface="Verdana" panose="020B0604030504040204" pitchFamily="34" charset="0"/>
              </a:rPr>
              <a:t>Nativa, </a:t>
            </a:r>
            <a:r>
              <a:rPr lang="es-ES" sz="1200" dirty="0">
                <a:latin typeface="Verdana" panose="020B0604030504040204" pitchFamily="34" charset="0"/>
                <a:ea typeface="Verdana" panose="020B0604030504040204" pitchFamily="34" charset="0"/>
                <a:cs typeface="Verdana" panose="020B0604030504040204" pitchFamily="34" charset="0"/>
              </a:rPr>
              <a:t>al mismo tiempo que incorporamos elementos de la cultura </a:t>
            </a:r>
            <a:r>
              <a:rPr lang="es-ES" sz="1200" dirty="0" smtClean="0">
                <a:latin typeface="Verdana" panose="020B0604030504040204" pitchFamily="34" charset="0"/>
                <a:ea typeface="Verdana" panose="020B0604030504040204" pitchFamily="34" charset="0"/>
                <a:cs typeface="Verdana" panose="020B0604030504040204" pitchFamily="34" charset="0"/>
              </a:rPr>
              <a:t>del cliente </a:t>
            </a:r>
            <a:r>
              <a:rPr lang="es-ES" sz="1200" dirty="0">
                <a:latin typeface="Verdana" panose="020B0604030504040204" pitchFamily="34" charset="0"/>
                <a:ea typeface="Verdana" panose="020B0604030504040204" pitchFamily="34" charset="0"/>
                <a:cs typeface="Verdana" panose="020B0604030504040204" pitchFamily="34" charset="0"/>
              </a:rPr>
              <a:t>al proyecto</a:t>
            </a:r>
          </a:p>
          <a:p>
            <a:pPr marL="285750" indent="-285750" algn="just" defTabSz="957263" eaLnBrk="0" hangingPunct="0">
              <a:spcBef>
                <a:spcPts val="600"/>
              </a:spcBef>
              <a:spcAft>
                <a:spcPts val="0"/>
              </a:spcAft>
              <a:buClr>
                <a:srgbClr val="122D4E"/>
              </a:buClr>
              <a:buSzPct val="85000"/>
              <a:buFont typeface="Arial" pitchFamily="34" charset="0"/>
              <a:buChar char="•"/>
            </a:pPr>
            <a:r>
              <a:rPr lang="es-MX" sz="1200" dirty="0">
                <a:latin typeface="Verdana" panose="020B0604030504040204" pitchFamily="34" charset="0"/>
                <a:ea typeface="Verdana" panose="020B0604030504040204" pitchFamily="34" charset="0"/>
                <a:cs typeface="Verdana" panose="020B0604030504040204" pitchFamily="34" charset="0"/>
              </a:rPr>
              <a:t>Nos enfocamos en la implementación y en resultados tangibles, creemos en la sociedad y relación de largo plazo con nuestros clientes, por lo que “apostamos” por y con ellos y siempre que sea posible compartimos el riesgo y los beneficios de los proyectos</a:t>
            </a:r>
            <a:r>
              <a:rPr lang="es-VE" sz="1200" dirty="0">
                <a:latin typeface="Verdana" panose="020B0604030504040204" pitchFamily="34" charset="0"/>
                <a:ea typeface="Verdana" panose="020B0604030504040204" pitchFamily="34" charset="0"/>
                <a:cs typeface="Verdana" panose="020B0604030504040204" pitchFamily="34" charset="0"/>
              </a:rPr>
              <a:t> </a:t>
            </a:r>
          </a:p>
        </p:txBody>
      </p:sp>
      <p:pic>
        <p:nvPicPr>
          <p:cNvPr id="6146" name="Picture 2" descr="https://brandspace.deloitte.com/downloads/598a1c5ecfd51/lg_E85ABT.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629" y="2668633"/>
            <a:ext cx="4572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8"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Anexos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8"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831457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a:spLocks noGrp="1" noChangeArrowheads="1"/>
          </p:cNvSpPr>
          <p:nvPr>
            <p:ph sz="quarter" idx="10"/>
          </p:nvPr>
        </p:nvSpPr>
        <p:spPr>
          <a:xfrm>
            <a:off x="4932039" y="1745184"/>
            <a:ext cx="4457767" cy="3456409"/>
          </a:xfrm>
        </p:spPr>
        <p:txBody>
          <a:bodyPr/>
          <a:lstStyle/>
          <a:p>
            <a:pPr eaLnBrk="1" hangingPunct="1">
              <a:buFontTx/>
              <a:buNone/>
            </a:pPr>
            <a:endParaRPr lang="es-MX" sz="1200" dirty="0" smtClean="0">
              <a:solidFill>
                <a:srgbClr val="002060"/>
              </a:solidFill>
              <a:cs typeface="Arial" pitchFamily="34" charset="0"/>
            </a:endParaRPr>
          </a:p>
          <a:p>
            <a:pPr marL="0" indent="0">
              <a:buNone/>
            </a:pPr>
            <a:r>
              <a:rPr lang="es-VE" sz="1400" b="1" dirty="0" smtClean="0"/>
              <a:t>Roberto Molina </a:t>
            </a:r>
            <a:r>
              <a:rPr lang="es-VE" sz="1400" b="1" dirty="0"/>
              <a:t>– </a:t>
            </a:r>
            <a:r>
              <a:rPr lang="es-VE" sz="1400" b="1" dirty="0" smtClean="0"/>
              <a:t>Director de Consultoría IT</a:t>
            </a:r>
            <a:endParaRPr lang="es-VE" sz="1400" b="1" dirty="0"/>
          </a:p>
          <a:p>
            <a:pPr marL="0" indent="0">
              <a:buNone/>
            </a:pPr>
            <a:r>
              <a:rPr lang="es-VE" sz="1200" b="1" dirty="0"/>
              <a:t> </a:t>
            </a:r>
            <a:endParaRPr lang="es-VE" sz="1200" dirty="0"/>
          </a:p>
          <a:p>
            <a:pPr marL="0" indent="0">
              <a:buNone/>
            </a:pPr>
            <a:r>
              <a:rPr lang="es-VE" sz="1200" dirty="0"/>
              <a:t>Av. </a:t>
            </a:r>
            <a:r>
              <a:rPr lang="es-VE" sz="1200" dirty="0" err="1"/>
              <a:t>Blandín</a:t>
            </a:r>
            <a:r>
              <a:rPr lang="es-VE" sz="1200" dirty="0"/>
              <a:t> de la Castellana, Torre BOD. Piso 20. </a:t>
            </a:r>
            <a:r>
              <a:rPr lang="es-VE" sz="1200" dirty="0" smtClean="0"/>
              <a:t>Caracas, Venezuela</a:t>
            </a:r>
            <a:r>
              <a:rPr lang="es-VE" sz="1200" dirty="0"/>
              <a:t>.</a:t>
            </a:r>
          </a:p>
          <a:p>
            <a:pPr marL="0" indent="0">
              <a:buNone/>
            </a:pPr>
            <a:r>
              <a:rPr lang="es-VE" sz="1200" dirty="0"/>
              <a:t> </a:t>
            </a:r>
          </a:p>
          <a:p>
            <a:pPr marL="0" indent="0">
              <a:buNone/>
            </a:pPr>
            <a:r>
              <a:rPr lang="es-VE" sz="1200" dirty="0"/>
              <a:t>Tel: +58 212 206 86 </a:t>
            </a:r>
            <a:r>
              <a:rPr lang="es-VE" sz="1200" dirty="0" smtClean="0"/>
              <a:t>22  </a:t>
            </a:r>
            <a:r>
              <a:rPr lang="es-VE" sz="1200" dirty="0"/>
              <a:t>(Dir</a:t>
            </a:r>
            <a:r>
              <a:rPr lang="es-VE" sz="1200" dirty="0" smtClean="0"/>
              <a:t>.)</a:t>
            </a:r>
          </a:p>
          <a:p>
            <a:pPr marL="0" indent="0">
              <a:buNone/>
            </a:pPr>
            <a:endParaRPr lang="es-VE" sz="1200" dirty="0"/>
          </a:p>
          <a:p>
            <a:pPr marL="0" indent="0">
              <a:buNone/>
            </a:pPr>
            <a:r>
              <a:rPr lang="es-VE" sz="1200" dirty="0"/>
              <a:t>E-mail: </a:t>
            </a:r>
            <a:r>
              <a:rPr lang="es-VE" sz="1200" u="sng" dirty="0" smtClean="0">
                <a:hlinkClick r:id="rId3"/>
              </a:rPr>
              <a:t>robmolina@deloitte.com</a:t>
            </a:r>
            <a:endParaRPr lang="es-VE" sz="1200" dirty="0"/>
          </a:p>
          <a:p>
            <a:pPr marL="0" indent="0" eaLnBrk="1" hangingPunct="1">
              <a:buNone/>
            </a:pPr>
            <a:endParaRPr lang="es-MX" sz="1200" dirty="0" smtClean="0">
              <a:solidFill>
                <a:srgbClr val="002060"/>
              </a:solidFill>
              <a:cs typeface="Arial" pitchFamily="34" charset="0"/>
            </a:endParaRPr>
          </a:p>
        </p:txBody>
      </p:sp>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Contacto</a:t>
            </a:r>
            <a:endParaRPr lang="es-VE" dirty="0">
              <a:effectLst>
                <a:outerShdw blurRad="38100" dist="38100" dir="2700000" algn="tl">
                  <a:srgbClr val="000000">
                    <a:alpha val="43137"/>
                  </a:srgbClr>
                </a:outerShdw>
              </a:effectLst>
            </a:endParaRPr>
          </a:p>
        </p:txBody>
      </p:sp>
      <p:sp>
        <p:nvSpPr>
          <p:cNvPr id="18" name="Rectangle 3"/>
          <p:cNvSpPr txBox="1">
            <a:spLocks noChangeArrowheads="1"/>
          </p:cNvSpPr>
          <p:nvPr/>
        </p:nvSpPr>
        <p:spPr>
          <a:xfrm>
            <a:off x="476249" y="1745184"/>
            <a:ext cx="3914997" cy="3456409"/>
          </a:xfrm>
          <a:prstGeom prst="rect">
            <a:avLst/>
          </a:prstGeom>
        </p:spPr>
        <p:txBody>
          <a:bodyPr vert="horz" lIns="0" tIns="0" rIns="0" bIns="0" rtlCol="0">
            <a:no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endParaRPr lang="es-MX" sz="1200" dirty="0" smtClean="0">
              <a:solidFill>
                <a:srgbClr val="002060"/>
              </a:solidFill>
              <a:cs typeface="Arial" pitchFamily="34" charset="0"/>
            </a:endParaRPr>
          </a:p>
          <a:p>
            <a:r>
              <a:rPr lang="es-VE" sz="1400" b="1" dirty="0" smtClean="0">
                <a:solidFill>
                  <a:schemeClr val="tx1"/>
                </a:solidFill>
              </a:rPr>
              <a:t>Carlos Ramírez – Socio de Consultoría</a:t>
            </a:r>
          </a:p>
          <a:p>
            <a:r>
              <a:rPr lang="es-VE" sz="1200" b="1" dirty="0" smtClean="0"/>
              <a:t> </a:t>
            </a:r>
            <a:endParaRPr lang="es-VE" sz="1200" dirty="0" smtClean="0"/>
          </a:p>
          <a:p>
            <a:r>
              <a:rPr lang="es-VE" sz="1200" dirty="0" smtClean="0"/>
              <a:t>Av. </a:t>
            </a:r>
            <a:r>
              <a:rPr lang="es-VE" sz="1200" dirty="0" err="1" smtClean="0"/>
              <a:t>Blandín</a:t>
            </a:r>
            <a:r>
              <a:rPr lang="es-VE" sz="1200" dirty="0" smtClean="0"/>
              <a:t> de la Castellana, Torre BOD. Piso 20. Caracas, Venezuela.</a:t>
            </a:r>
          </a:p>
          <a:p>
            <a:r>
              <a:rPr lang="es-VE" sz="1200" dirty="0" smtClean="0"/>
              <a:t> </a:t>
            </a:r>
          </a:p>
          <a:p>
            <a:r>
              <a:rPr lang="es-VE" sz="1200" dirty="0" smtClean="0"/>
              <a:t>Tel: +58 212 206 85 01  (Dir.) / +58 212 206 85 33  </a:t>
            </a:r>
          </a:p>
          <a:p>
            <a:r>
              <a:rPr lang="es-VE" sz="1200" dirty="0" smtClean="0"/>
              <a:t>E-mail: </a:t>
            </a:r>
            <a:r>
              <a:rPr lang="es-VE" sz="1200" u="sng" dirty="0" smtClean="0">
                <a:hlinkClick r:id="rId4"/>
              </a:rPr>
              <a:t>calramirez@deloitte.com</a:t>
            </a:r>
            <a:endParaRPr lang="es-VE" sz="1200" dirty="0" smtClean="0"/>
          </a:p>
          <a:p>
            <a:pPr>
              <a:buFontTx/>
              <a:buNone/>
            </a:pPr>
            <a:endParaRPr lang="es-MX" sz="1200" dirty="0" smtClean="0">
              <a:solidFill>
                <a:srgbClr val="002060"/>
              </a:solidFill>
              <a:cs typeface="Arial" pitchFamily="34" charset="0"/>
            </a:endParaRPr>
          </a:p>
        </p:txBody>
      </p:sp>
      <p:sp>
        <p:nvSpPr>
          <p:cNvPr id="37" name="Text Placeholder 5">
            <a:hlinkClick r:id="rId5"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8" name="Text Placeholder 5">
            <a:hlinkClick r:id="rId6"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7"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0" name="Text Placeholder 5">
            <a:hlinkClick r:id="rId7"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7"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7"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7"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7"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7"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7"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8" name="Text Placeholder 5">
            <a:hlinkClick r:id="rId7"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883682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88">
            <a:hlinkClick r:id="rId3" action="ppaction://hlinksldjump"/>
          </p:cNvPr>
          <p:cNvSpPr>
            <a:spLocks noChangeAspect="1" noEditPoints="1"/>
          </p:cNvSpPr>
          <p:nvPr/>
        </p:nvSpPr>
        <p:spPr bwMode="auto">
          <a:xfrm>
            <a:off x="11379261" y="5920885"/>
            <a:ext cx="367041" cy="3670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A7A8AA"/>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sp>
        <p:nvSpPr>
          <p:cNvPr id="3" name="Content Placeholder 2"/>
          <p:cNvSpPr txBox="1">
            <a:spLocks/>
          </p:cNvSpPr>
          <p:nvPr/>
        </p:nvSpPr>
        <p:spPr>
          <a:xfrm>
            <a:off x="427567" y="3831721"/>
            <a:ext cx="9163050" cy="2552145"/>
          </a:xfrm>
          <a:prstGeom prst="rect">
            <a:avLst/>
          </a:prstGeom>
        </p:spPr>
        <p:txBody>
          <a:bodyPr vert="horz" lIns="0" tIns="0" rIns="0" bIns="0" rtlCol="0">
            <a:noAutofit/>
          </a:bodyPr>
          <a:lstStyle>
            <a:lvl1pPr marL="0" indent="0" algn="l" defTabSz="1219170" rtl="0" eaLnBrk="1" latinLnBrk="0" hangingPunct="1">
              <a:spcBef>
                <a:spcPts val="600"/>
              </a:spcBef>
              <a:spcAft>
                <a:spcPts val="0"/>
              </a:spcAft>
              <a:buSzPct val="100000"/>
              <a:buFont typeface="Arial" panose="020B0604020202020204" pitchFamily="34" charset="0"/>
              <a:buNone/>
              <a:defRPr sz="1050" b="0" kern="1200">
                <a:solidFill>
                  <a:schemeClr val="bg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a:solidFill>
                  <a:schemeClr val="bg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a:solidFill>
                  <a:schemeClr val="bg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a:solidFill>
                  <a:schemeClr val="bg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a:solidFill>
                  <a:schemeClr val="bg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2"/>
          <p:cNvSpPr txBox="1">
            <a:spLocks/>
          </p:cNvSpPr>
          <p:nvPr/>
        </p:nvSpPr>
        <p:spPr>
          <a:xfrm>
            <a:off x="486834" y="3916389"/>
            <a:ext cx="9163050" cy="2882344"/>
          </a:xfrm>
          <a:prstGeom prst="rect">
            <a:avLst/>
          </a:prstGeom>
        </p:spPr>
        <p:txBody>
          <a:bodyPr vert="horz" lIns="0" tIns="0" rIns="0" bIns="0" rtlCol="0">
            <a:noAutofit/>
          </a:bodyPr>
          <a:lstStyle>
            <a:lvl1pPr marL="0" indent="0" algn="l" defTabSz="1219170" rtl="0" eaLnBrk="1" latinLnBrk="0" hangingPunct="1">
              <a:spcBef>
                <a:spcPts val="600"/>
              </a:spcBef>
              <a:spcAft>
                <a:spcPts val="0"/>
              </a:spcAft>
              <a:buSzPct val="100000"/>
              <a:buFont typeface="Arial" panose="020B0604020202020204" pitchFamily="34" charset="0"/>
              <a:buNone/>
              <a:defRPr sz="1050" b="0" kern="1200">
                <a:solidFill>
                  <a:schemeClr val="bg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a:solidFill>
                  <a:schemeClr val="bg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a:solidFill>
                  <a:schemeClr val="bg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a:solidFill>
                  <a:schemeClr val="bg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a:solidFill>
                  <a:schemeClr val="bg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CO" sz="1000" dirty="0" err="1"/>
              <a:t>Deloitte</a:t>
            </a:r>
            <a:r>
              <a:rPr lang="es-CO" sz="1000" dirty="0"/>
              <a:t> se refiere a una o más firmas miembros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una compañía privada del Reino Unido, limitada por garantía, y su red de firmas miembros, cada una separada legalmente como entidades independientes.  Por favor visite </a:t>
            </a:r>
            <a:r>
              <a:rPr lang="es-CO" sz="1000" u="sng" dirty="0">
                <a:hlinkClick r:id="rId4"/>
              </a:rPr>
              <a:t>www.deloitte.com/about</a:t>
            </a:r>
            <a:r>
              <a:rPr lang="es-CO" sz="1000" dirty="0"/>
              <a:t> para una descripción más detallada de la estructura legal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y sus firmas miembros.</a:t>
            </a:r>
            <a:endParaRPr lang="es-VE" sz="1000" dirty="0"/>
          </a:p>
          <a:p>
            <a:r>
              <a:rPr lang="es-AR" sz="1000" dirty="0" err="1"/>
              <a:t>Deloitte</a:t>
            </a:r>
            <a:r>
              <a:rPr lang="es-AR" sz="1000" dirty="0"/>
              <a:t> presta servicios de auditoría, impuestos, consultoría y asesoramiento financiero a organizaciones públicas y privadas de diversas industrias. Con una red global de Firmas miembros en más de 150 países, </a:t>
            </a:r>
            <a:r>
              <a:rPr lang="es-AR" sz="1000" dirty="0" err="1"/>
              <a:t>Deloitte</a:t>
            </a:r>
            <a:r>
              <a:rPr lang="es-AR" sz="1000" dirty="0"/>
              <a:t> brinda sus capacidades de clase mundial y servicio de alta calidad a sus clientes, aportando la experiencia necesaria para hacer frente a los retos más complejos del negocio. Aproximadamente 200.000 profesionales de </a:t>
            </a:r>
            <a:r>
              <a:rPr lang="es-AR" sz="1000" dirty="0" err="1"/>
              <a:t>Deloitte</a:t>
            </a:r>
            <a:r>
              <a:rPr lang="es-AR" sz="1000" dirty="0"/>
              <a:t> se comprometen a ser estándar de excelencia</a:t>
            </a:r>
            <a:r>
              <a:rPr lang="es-VE" sz="1000" dirty="0"/>
              <a:t>.</a:t>
            </a:r>
          </a:p>
          <a:p>
            <a:r>
              <a:rPr lang="es-CO" sz="1000" dirty="0"/>
              <a:t>Esta publicación contiene exclusivamente  información general y ninguna entidad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sus firmas miembros o entidades relacionadas (colectivamente, la “Red </a:t>
            </a:r>
            <a:r>
              <a:rPr lang="es-CO" sz="1000" dirty="0" err="1"/>
              <a:t>Deloitte</a:t>
            </a:r>
            <a:r>
              <a:rPr lang="es-CO" sz="1000" dirty="0"/>
              <a:t>”), por medio de esta publicación da asesoramiento profesional o de servicios. Antes de tomar cualquier decisión o ejercer cualquier acción que pueda afectar sus finanzas o negocio, Ud. debe consultar un profesional experto. Ninguna entidad en la Red </a:t>
            </a:r>
            <a:r>
              <a:rPr lang="es-CO" sz="1000" dirty="0" err="1"/>
              <a:t>Deloitte</a:t>
            </a:r>
            <a:r>
              <a:rPr lang="es-CO" sz="1000" dirty="0"/>
              <a:t> será responsable por cualquier pérdida sustentada por cualquier persona que se refiera a esta publicación.</a:t>
            </a:r>
            <a:endParaRPr lang="es-VE" sz="1000" dirty="0"/>
          </a:p>
          <a:p>
            <a:r>
              <a:rPr lang="es-CO" sz="1000" dirty="0" smtClean="0"/>
              <a:t>©2020 </a:t>
            </a:r>
            <a:r>
              <a:rPr lang="es-CO" sz="1000" dirty="0"/>
              <a:t>Lara </a:t>
            </a:r>
            <a:r>
              <a:rPr lang="es-CO" sz="1000" dirty="0" err="1"/>
              <a:t>Marambio</a:t>
            </a:r>
            <a:r>
              <a:rPr lang="es-CO" sz="1000" dirty="0"/>
              <a:t> &amp; Asociados RIF J-00327665-0</a:t>
            </a:r>
            <a:endParaRPr lang="es-VE" sz="1000" dirty="0"/>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4449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effectLst>
                  <a:outerShdw blurRad="38100" dist="38100" dir="2700000" algn="tl">
                    <a:srgbClr val="000000">
                      <a:alpha val="43137"/>
                    </a:srgbClr>
                  </a:outerShdw>
                </a:effectLst>
              </a:rPr>
              <a:t>Nuestro</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Entendimiento</a:t>
            </a:r>
            <a:endParaRPr lang="en-US" noProof="0" dirty="0">
              <a:effectLst>
                <a:outerShdw blurRad="38100" dist="38100" dir="2700000" algn="tl">
                  <a:srgbClr val="000000">
                    <a:alpha val="43137"/>
                  </a:srgbClr>
                </a:outerShdw>
              </a:effectLst>
            </a:endParaRPr>
          </a:p>
        </p:txBody>
      </p:sp>
      <p:sp>
        <p:nvSpPr>
          <p:cNvPr id="15" name="Text Placeholder 24"/>
          <p:cNvSpPr txBox="1">
            <a:spLocks/>
          </p:cNvSpPr>
          <p:nvPr/>
        </p:nvSpPr>
        <p:spPr>
          <a:xfrm>
            <a:off x="469901" y="1206891"/>
            <a:ext cx="9163050" cy="661909"/>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Con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el fin de apalancar el rápido crecimiento  del negocio, manteniendo la alta calidad en sus productos, </a:t>
            </a:r>
            <a:r>
              <a:rPr lang="en-US" sz="1400" b="1" dirty="0" err="1">
                <a:solidFill>
                  <a:schemeClr val="tx1"/>
                </a:solidFill>
                <a:latin typeface="Verdana" panose="020B0604030504040204" pitchFamily="34" charset="0"/>
                <a:ea typeface="Verdana" panose="020B0604030504040204" pitchFamily="34" charset="0"/>
              </a:rPr>
              <a:t>Industrias</a:t>
            </a:r>
            <a:r>
              <a:rPr lang="en-US" sz="1400" b="1" dirty="0">
                <a:solidFill>
                  <a:schemeClr val="tx1"/>
                </a:solidFill>
                <a:latin typeface="Verdana" panose="020B0604030504040204" pitchFamily="34" charset="0"/>
                <a:ea typeface="Verdana" panose="020B0604030504040204" pitchFamily="34" charset="0"/>
              </a:rPr>
              <a:t> </a:t>
            </a:r>
            <a:r>
              <a:rPr lang="en-US" sz="1400" b="1" dirty="0" err="1">
                <a:solidFill>
                  <a:schemeClr val="tx1"/>
                </a:solidFill>
                <a:latin typeface="Verdana" panose="020B0604030504040204" pitchFamily="34" charset="0"/>
                <a:ea typeface="Verdana" panose="020B0604030504040204" pitchFamily="34" charset="0"/>
              </a:rPr>
              <a:t>Veprocosm</a:t>
            </a:r>
            <a:r>
              <a:rPr lang="en-US" sz="1400" b="1" dirty="0">
                <a:solidFill>
                  <a:schemeClr val="tx1"/>
                </a:solidFill>
                <a:latin typeface="Verdana" panose="020B0604030504040204" pitchFamily="34" charset="0"/>
                <a:ea typeface="Verdana" panose="020B0604030504040204" pitchFamily="34" charset="0"/>
              </a:rPr>
              <a:t> C.A. - </a:t>
            </a:r>
            <a:r>
              <a:rPr lang="en-US" sz="1400" b="1" dirty="0" err="1">
                <a:solidFill>
                  <a:schemeClr val="tx1"/>
                </a:solidFill>
                <a:latin typeface="Verdana" panose="020B0604030504040204" pitchFamily="34" charset="0"/>
                <a:ea typeface="Verdana" panose="020B0604030504040204" pitchFamily="34" charset="0"/>
              </a:rPr>
              <a:t>Dismar</a:t>
            </a:r>
            <a:r>
              <a:rPr lang="en-US" sz="1400" b="1" dirty="0">
                <a:solidFill>
                  <a:schemeClr val="tx1"/>
                </a:solidFill>
                <a:latin typeface="Verdana" panose="020B0604030504040204" pitchFamily="34" charset="0"/>
                <a:ea typeface="Verdana" panose="020B0604030504040204" pitchFamily="34" charset="0"/>
              </a:rPr>
              <a:t> Cosmetics, C.A., </a:t>
            </a:r>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se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ha propuesto la implementación de un </a:t>
            </a:r>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sistema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ERP que facilite el logro de sus objetivos estratégicos.</a:t>
            </a:r>
          </a:p>
          <a:p>
            <a:endParaRPr lang="en-US" dirty="0">
              <a:solidFill>
                <a:schemeClr val="bg2">
                  <a:lumMod val="50000"/>
                </a:schemeClr>
              </a:solidFill>
              <a:latin typeface="Verdana" panose="020B0604030504040204" pitchFamily="34" charset="0"/>
              <a:ea typeface="Verdana" panose="020B0604030504040204" pitchFamily="34" charset="0"/>
            </a:endParaRPr>
          </a:p>
        </p:txBody>
      </p:sp>
      <p:sp>
        <p:nvSpPr>
          <p:cNvPr id="16" name="Trapezoid 2"/>
          <p:cNvSpPr/>
          <p:nvPr/>
        </p:nvSpPr>
        <p:spPr bwMode="gray">
          <a:xfrm rot="5400000">
            <a:off x="5304456" y="3363545"/>
            <a:ext cx="4196302" cy="1658176"/>
          </a:xfrm>
          <a:custGeom>
            <a:avLst/>
            <a:gdLst>
              <a:gd name="connsiteX0" fmla="*/ 0 w 2873830"/>
              <a:gd name="connsiteY0" fmla="*/ 682217 h 682217"/>
              <a:gd name="connsiteX1" fmla="*/ 527906 w 2873830"/>
              <a:gd name="connsiteY1" fmla="*/ 0 h 682217"/>
              <a:gd name="connsiteX2" fmla="*/ 2345924 w 2873830"/>
              <a:gd name="connsiteY2" fmla="*/ 0 h 682217"/>
              <a:gd name="connsiteX3" fmla="*/ 2873830 w 2873830"/>
              <a:gd name="connsiteY3" fmla="*/ 682217 h 682217"/>
              <a:gd name="connsiteX4" fmla="*/ 0 w 2873830"/>
              <a:gd name="connsiteY4" fmla="*/ 682217 h 682217"/>
              <a:gd name="connsiteX0" fmla="*/ 0 w 2510973"/>
              <a:gd name="connsiteY0" fmla="*/ 696731 h 696731"/>
              <a:gd name="connsiteX1" fmla="*/ 165049 w 2510973"/>
              <a:gd name="connsiteY1" fmla="*/ 0 h 696731"/>
              <a:gd name="connsiteX2" fmla="*/ 1983067 w 2510973"/>
              <a:gd name="connsiteY2" fmla="*/ 0 h 696731"/>
              <a:gd name="connsiteX3" fmla="*/ 2510973 w 2510973"/>
              <a:gd name="connsiteY3" fmla="*/ 682217 h 696731"/>
              <a:gd name="connsiteX4" fmla="*/ 0 w 2510973"/>
              <a:gd name="connsiteY4" fmla="*/ 696731 h 696731"/>
              <a:gd name="connsiteX0" fmla="*/ 0 w 8316687"/>
              <a:gd name="connsiteY0" fmla="*/ 696731 h 696731"/>
              <a:gd name="connsiteX1" fmla="*/ 165049 w 8316687"/>
              <a:gd name="connsiteY1" fmla="*/ 0 h 696731"/>
              <a:gd name="connsiteX2" fmla="*/ 1983067 w 8316687"/>
              <a:gd name="connsiteY2" fmla="*/ 0 h 696731"/>
              <a:gd name="connsiteX3" fmla="*/ 8316687 w 8316687"/>
              <a:gd name="connsiteY3" fmla="*/ 667703 h 696731"/>
              <a:gd name="connsiteX4" fmla="*/ 0 w 8316687"/>
              <a:gd name="connsiteY4" fmla="*/ 696731 h 696731"/>
              <a:gd name="connsiteX0" fmla="*/ 0 w 8333940"/>
              <a:gd name="connsiteY0" fmla="*/ 685229 h 685229"/>
              <a:gd name="connsiteX1" fmla="*/ 182302 w 8333940"/>
              <a:gd name="connsiteY1" fmla="*/ 0 h 685229"/>
              <a:gd name="connsiteX2" fmla="*/ 2000320 w 8333940"/>
              <a:gd name="connsiteY2" fmla="*/ 0 h 685229"/>
              <a:gd name="connsiteX3" fmla="*/ 8333940 w 8333940"/>
              <a:gd name="connsiteY3" fmla="*/ 667703 h 685229"/>
              <a:gd name="connsiteX4" fmla="*/ 0 w 8333940"/>
              <a:gd name="connsiteY4" fmla="*/ 685229 h 685229"/>
              <a:gd name="connsiteX0" fmla="*/ 0 w 8333940"/>
              <a:gd name="connsiteY0" fmla="*/ 673727 h 673727"/>
              <a:gd name="connsiteX1" fmla="*/ 182302 w 8333940"/>
              <a:gd name="connsiteY1" fmla="*/ 0 h 673727"/>
              <a:gd name="connsiteX2" fmla="*/ 2000320 w 8333940"/>
              <a:gd name="connsiteY2" fmla="*/ 0 h 673727"/>
              <a:gd name="connsiteX3" fmla="*/ 8333940 w 8333940"/>
              <a:gd name="connsiteY3" fmla="*/ 667703 h 673727"/>
              <a:gd name="connsiteX4" fmla="*/ 0 w 8333940"/>
              <a:gd name="connsiteY4" fmla="*/ 673727 h 673727"/>
              <a:gd name="connsiteX0" fmla="*/ 0 w 8333940"/>
              <a:gd name="connsiteY0" fmla="*/ 683250 h 683250"/>
              <a:gd name="connsiteX1" fmla="*/ 182302 w 8333940"/>
              <a:gd name="connsiteY1" fmla="*/ 9523 h 683250"/>
              <a:gd name="connsiteX2" fmla="*/ 2784397 w 8333940"/>
              <a:gd name="connsiteY2" fmla="*/ 0 h 683250"/>
              <a:gd name="connsiteX3" fmla="*/ 8333940 w 8333940"/>
              <a:gd name="connsiteY3" fmla="*/ 677226 h 683250"/>
              <a:gd name="connsiteX4" fmla="*/ 0 w 8333940"/>
              <a:gd name="connsiteY4" fmla="*/ 683250 h 683250"/>
              <a:gd name="connsiteX0" fmla="*/ 0 w 8306903"/>
              <a:gd name="connsiteY0" fmla="*/ 683250 h 2029776"/>
              <a:gd name="connsiteX1" fmla="*/ 182302 w 8306903"/>
              <a:gd name="connsiteY1" fmla="*/ 9523 h 2029776"/>
              <a:gd name="connsiteX2" fmla="*/ 2784397 w 8306903"/>
              <a:gd name="connsiteY2" fmla="*/ 0 h 2029776"/>
              <a:gd name="connsiteX3" fmla="*/ 8306903 w 8306903"/>
              <a:gd name="connsiteY3" fmla="*/ 2029776 h 2029776"/>
              <a:gd name="connsiteX4" fmla="*/ 0 w 8306903"/>
              <a:gd name="connsiteY4" fmla="*/ 683250 h 2029776"/>
              <a:gd name="connsiteX0" fmla="*/ -1 w 13254743"/>
              <a:gd name="connsiteY0" fmla="*/ 2016752 h 2029776"/>
              <a:gd name="connsiteX1" fmla="*/ 5130142 w 13254743"/>
              <a:gd name="connsiteY1" fmla="*/ 9523 h 2029776"/>
              <a:gd name="connsiteX2" fmla="*/ 7732237 w 13254743"/>
              <a:gd name="connsiteY2" fmla="*/ 0 h 2029776"/>
              <a:gd name="connsiteX3" fmla="*/ 13254743 w 13254743"/>
              <a:gd name="connsiteY3" fmla="*/ 2029776 h 2029776"/>
              <a:gd name="connsiteX4" fmla="*/ -1 w 13254743"/>
              <a:gd name="connsiteY4" fmla="*/ 2016752 h 2029776"/>
              <a:gd name="connsiteX0" fmla="*/ -1 w 13254743"/>
              <a:gd name="connsiteY0" fmla="*/ 2016752 h 2029776"/>
              <a:gd name="connsiteX1" fmla="*/ 5184216 w 13254743"/>
              <a:gd name="connsiteY1" fmla="*/ 9523 h 2029776"/>
              <a:gd name="connsiteX2" fmla="*/ 7732237 w 13254743"/>
              <a:gd name="connsiteY2" fmla="*/ 0 h 2029776"/>
              <a:gd name="connsiteX3" fmla="*/ 13254743 w 13254743"/>
              <a:gd name="connsiteY3" fmla="*/ 2029776 h 2029776"/>
              <a:gd name="connsiteX4" fmla="*/ -1 w 13254743"/>
              <a:gd name="connsiteY4" fmla="*/ 2016752 h 2029776"/>
              <a:gd name="connsiteX0" fmla="*/ -1 w 13254743"/>
              <a:gd name="connsiteY0" fmla="*/ 2016754 h 2029778"/>
              <a:gd name="connsiteX1" fmla="*/ 5382200 w 13254743"/>
              <a:gd name="connsiteY1" fmla="*/ 0 h 2029778"/>
              <a:gd name="connsiteX2" fmla="*/ 7732237 w 13254743"/>
              <a:gd name="connsiteY2" fmla="*/ 2 h 2029778"/>
              <a:gd name="connsiteX3" fmla="*/ 13254743 w 13254743"/>
              <a:gd name="connsiteY3" fmla="*/ 2029778 h 2029778"/>
              <a:gd name="connsiteX4" fmla="*/ -1 w 13254743"/>
              <a:gd name="connsiteY4" fmla="*/ 2016754 h 2029778"/>
              <a:gd name="connsiteX0" fmla="*/ -1 w 13254743"/>
              <a:gd name="connsiteY0" fmla="*/ 2016754 h 2029778"/>
              <a:gd name="connsiteX1" fmla="*/ 5382193 w 13254743"/>
              <a:gd name="connsiteY1" fmla="*/ 0 h 2029778"/>
              <a:gd name="connsiteX2" fmla="*/ 7732237 w 13254743"/>
              <a:gd name="connsiteY2" fmla="*/ 2 h 2029778"/>
              <a:gd name="connsiteX3" fmla="*/ 13254743 w 13254743"/>
              <a:gd name="connsiteY3" fmla="*/ 2029778 h 2029778"/>
              <a:gd name="connsiteX4" fmla="*/ -1 w 13254743"/>
              <a:gd name="connsiteY4" fmla="*/ 2016754 h 2029778"/>
              <a:gd name="connsiteX0" fmla="*/ -1 w 13254743"/>
              <a:gd name="connsiteY0" fmla="*/ 2016754 h 2029778"/>
              <a:gd name="connsiteX1" fmla="*/ 5382193 w 13254743"/>
              <a:gd name="connsiteY1" fmla="*/ 0 h 2029778"/>
              <a:gd name="connsiteX2" fmla="*/ 7781727 w 13254743"/>
              <a:gd name="connsiteY2" fmla="*/ 4 h 2029778"/>
              <a:gd name="connsiteX3" fmla="*/ 13254743 w 13254743"/>
              <a:gd name="connsiteY3" fmla="*/ 2029778 h 2029778"/>
              <a:gd name="connsiteX4" fmla="*/ -1 w 13254743"/>
              <a:gd name="connsiteY4" fmla="*/ 2016754 h 2029778"/>
              <a:gd name="connsiteX0" fmla="*/ -1 w 13254743"/>
              <a:gd name="connsiteY0" fmla="*/ 2020039 h 2033063"/>
              <a:gd name="connsiteX1" fmla="*/ 5435639 w 13254743"/>
              <a:gd name="connsiteY1" fmla="*/ 0 h 2033063"/>
              <a:gd name="connsiteX2" fmla="*/ 7781727 w 13254743"/>
              <a:gd name="connsiteY2" fmla="*/ 3289 h 2033063"/>
              <a:gd name="connsiteX3" fmla="*/ 13254743 w 13254743"/>
              <a:gd name="connsiteY3" fmla="*/ 2033063 h 2033063"/>
              <a:gd name="connsiteX4" fmla="*/ -1 w 13254743"/>
              <a:gd name="connsiteY4" fmla="*/ 2020039 h 2033063"/>
              <a:gd name="connsiteX0" fmla="*/ -1 w 13254743"/>
              <a:gd name="connsiteY0" fmla="*/ 2016750 h 2029774"/>
              <a:gd name="connsiteX1" fmla="*/ 5417815 w 13254743"/>
              <a:gd name="connsiteY1" fmla="*/ 16420 h 2029774"/>
              <a:gd name="connsiteX2" fmla="*/ 7781727 w 13254743"/>
              <a:gd name="connsiteY2" fmla="*/ 0 h 2029774"/>
              <a:gd name="connsiteX3" fmla="*/ 13254743 w 13254743"/>
              <a:gd name="connsiteY3" fmla="*/ 2029774 h 2029774"/>
              <a:gd name="connsiteX4" fmla="*/ -1 w 13254743"/>
              <a:gd name="connsiteY4" fmla="*/ 2016750 h 2029774"/>
              <a:gd name="connsiteX0" fmla="*/ -1 w 13254743"/>
              <a:gd name="connsiteY0" fmla="*/ 2003609 h 2016633"/>
              <a:gd name="connsiteX1" fmla="*/ 5417815 w 13254743"/>
              <a:gd name="connsiteY1" fmla="*/ 3279 h 2016633"/>
              <a:gd name="connsiteX2" fmla="*/ 7826267 w 13254743"/>
              <a:gd name="connsiteY2" fmla="*/ 0 h 2016633"/>
              <a:gd name="connsiteX3" fmla="*/ 13254743 w 13254743"/>
              <a:gd name="connsiteY3" fmla="*/ 2016633 h 2016633"/>
              <a:gd name="connsiteX4" fmla="*/ -1 w 13254743"/>
              <a:gd name="connsiteY4" fmla="*/ 2003609 h 2016633"/>
              <a:gd name="connsiteX0" fmla="*/ -1 w 13254743"/>
              <a:gd name="connsiteY0" fmla="*/ 2000330 h 2013354"/>
              <a:gd name="connsiteX1" fmla="*/ 5417815 w 13254743"/>
              <a:gd name="connsiteY1" fmla="*/ 0 h 2013354"/>
              <a:gd name="connsiteX2" fmla="*/ 7835179 w 13254743"/>
              <a:gd name="connsiteY2" fmla="*/ 6 h 2013354"/>
              <a:gd name="connsiteX3" fmla="*/ 13254743 w 13254743"/>
              <a:gd name="connsiteY3" fmla="*/ 2013354 h 2013354"/>
              <a:gd name="connsiteX4" fmla="*/ -1 w 13254743"/>
              <a:gd name="connsiteY4" fmla="*/ 2000330 h 2013354"/>
              <a:gd name="connsiteX0" fmla="*/ -1 w 13254743"/>
              <a:gd name="connsiteY0" fmla="*/ 2000330 h 2013354"/>
              <a:gd name="connsiteX1" fmla="*/ 5417815 w 13254743"/>
              <a:gd name="connsiteY1" fmla="*/ 0 h 2013354"/>
              <a:gd name="connsiteX2" fmla="*/ 7913692 w 13254743"/>
              <a:gd name="connsiteY2" fmla="*/ 4876 h 2013354"/>
              <a:gd name="connsiteX3" fmla="*/ 13254743 w 13254743"/>
              <a:gd name="connsiteY3" fmla="*/ 2013354 h 2013354"/>
              <a:gd name="connsiteX4" fmla="*/ -1 w 13254743"/>
              <a:gd name="connsiteY4" fmla="*/ 2000330 h 2013354"/>
              <a:gd name="connsiteX0" fmla="*/ -1 w 13254743"/>
              <a:gd name="connsiteY0" fmla="*/ 1995454 h 2008478"/>
              <a:gd name="connsiteX1" fmla="*/ 5315735 w 13254743"/>
              <a:gd name="connsiteY1" fmla="*/ 2425 h 2008478"/>
              <a:gd name="connsiteX2" fmla="*/ 7913692 w 13254743"/>
              <a:gd name="connsiteY2" fmla="*/ 0 h 2008478"/>
              <a:gd name="connsiteX3" fmla="*/ 13254743 w 13254743"/>
              <a:gd name="connsiteY3" fmla="*/ 2008478 h 2008478"/>
              <a:gd name="connsiteX4" fmla="*/ -1 w 13254743"/>
              <a:gd name="connsiteY4" fmla="*/ 1995454 h 200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4743" h="2008478">
                <a:moveTo>
                  <a:pt x="-1" y="1995454"/>
                </a:moveTo>
                <a:lnTo>
                  <a:pt x="5315735" y="2425"/>
                </a:lnTo>
                <a:lnTo>
                  <a:pt x="7913692" y="0"/>
                </a:lnTo>
                <a:lnTo>
                  <a:pt x="13254743" y="2008478"/>
                </a:lnTo>
                <a:lnTo>
                  <a:pt x="-1" y="1995454"/>
                </a:lnTo>
                <a:close/>
              </a:path>
            </a:pathLst>
          </a:custGeom>
          <a:gradFill flip="none" rotWithShape="1">
            <a:gsLst>
              <a:gs pos="0">
                <a:schemeClr val="bg1">
                  <a:lumMod val="95000"/>
                </a:schemeClr>
              </a:gs>
              <a:gs pos="28000">
                <a:srgbClr val="8C8C8C">
                  <a:tint val="44500"/>
                  <a:satMod val="160000"/>
                </a:srgbClr>
              </a:gs>
              <a:gs pos="100000">
                <a:srgbClr val="86BC25"/>
              </a:gs>
            </a:gsLst>
            <a:lin ang="5400000" scaled="1"/>
            <a:tileRect/>
          </a:gradFill>
          <a:ln w="19050" algn="ctr">
            <a:noFill/>
            <a:miter lim="800000"/>
            <a:headEnd/>
            <a:tailEnd/>
          </a:ln>
        </p:spPr>
        <p:txBody>
          <a:bodyPr vert="eaVert" wrap="square" lIns="88900" tIns="88900" rIns="88900" bIns="88900" rtlCol="0" anchor="ctr"/>
          <a:lstStyle/>
          <a:p>
            <a:pPr marL="0" marR="0" lvl="0" indent="0" algn="ctr" defTabSz="914400" eaLnBrk="1" fontAlgn="auto" latinLnBrk="0" hangingPunct="1">
              <a:lnSpc>
                <a:spcPct val="100000"/>
              </a:lnSpc>
              <a:spcBef>
                <a:spcPts val="400"/>
              </a:spcBef>
              <a:spcAft>
                <a:spcPts val="0"/>
              </a:spcAft>
              <a:buClrTx/>
              <a:buSzTx/>
              <a:buFontTx/>
              <a:buNone/>
              <a:tabLst/>
              <a:defRPr/>
            </a:pPr>
            <a:endParaRPr kumimoji="0" lang="en-US" sz="1200" b="0" i="0" u="none" strike="noStrike" kern="0" cap="none" spc="0" normalizeH="0" baseline="0" noProof="0" dirty="0">
              <a:ln>
                <a:noFill/>
              </a:ln>
              <a:effectLst/>
              <a:uLnTx/>
              <a:uFillTx/>
              <a:latin typeface="+mj-lt"/>
            </a:endParaRPr>
          </a:p>
        </p:txBody>
      </p:sp>
      <p:sp>
        <p:nvSpPr>
          <p:cNvPr id="17" name="Rectangle 16"/>
          <p:cNvSpPr/>
          <p:nvPr/>
        </p:nvSpPr>
        <p:spPr bwMode="gray">
          <a:xfrm>
            <a:off x="8253412" y="3726426"/>
            <a:ext cx="1828800" cy="800440"/>
          </a:xfrm>
          <a:prstGeom prst="rect">
            <a:avLst/>
          </a:prstGeom>
          <a:noFill/>
          <a:ln w="6350" algn="ctr">
            <a:noFill/>
            <a:miter lim="800000"/>
            <a:headEnd/>
            <a:tailEnd/>
          </a:ln>
        </p:spPr>
        <p:txBody>
          <a:bodyPr wrap="square" lIns="88900" tIns="88900" rIns="88900" bIns="88900" rtlCol="0" anchor="ctr"/>
          <a:lstStyle/>
          <a:p>
            <a:pPr marL="0" marR="0" lvl="0" indent="0" defTabSz="914400" eaLnBrk="1" fontAlgn="auto" latinLnBrk="0" hangingPunct="1">
              <a:lnSpc>
                <a:spcPct val="100000"/>
              </a:lnSpc>
              <a:spcBef>
                <a:spcPts val="400"/>
              </a:spcBef>
              <a:spcAft>
                <a:spcPts val="0"/>
              </a:spcAft>
              <a:buClrTx/>
              <a:buSzTx/>
              <a:buFontTx/>
              <a:buNone/>
              <a:tabLst/>
              <a:defRPr/>
            </a:pPr>
            <a:r>
              <a:rPr kumimoji="0" lang="en-US" sz="1400" b="1" i="0" u="none" strike="noStrike" kern="0" cap="none" spc="0" normalizeH="0" baseline="0" noProof="0" dirty="0" smtClean="0">
                <a:ln>
                  <a:noFill/>
                </a:ln>
                <a:uLnTx/>
                <a:uFillTx/>
                <a:latin typeface="+mj-lt"/>
              </a:rPr>
              <a:t>CREACIÓN DE VALOR</a:t>
            </a:r>
            <a:endParaRPr kumimoji="0" lang="en-US" sz="1400" b="1" i="0" u="none" strike="noStrike" kern="0" cap="none" spc="0" normalizeH="0" baseline="0" noProof="0" dirty="0">
              <a:ln>
                <a:noFill/>
              </a:ln>
              <a:uLnTx/>
              <a:uFillTx/>
              <a:latin typeface="+mj-lt"/>
            </a:endParaRPr>
          </a:p>
        </p:txBody>
      </p:sp>
      <p:sp>
        <p:nvSpPr>
          <p:cNvPr id="22" name="SHP_229"/>
          <p:cNvSpPr txBox="1">
            <a:spLocks/>
          </p:cNvSpPr>
          <p:nvPr/>
        </p:nvSpPr>
        <p:spPr bwMode="gray">
          <a:xfrm>
            <a:off x="469900" y="1964146"/>
            <a:ext cx="6000173" cy="4663440"/>
          </a:xfrm>
          <a:prstGeom prst="rect">
            <a:avLst/>
          </a:prstGeom>
        </p:spPr>
        <p:txBody>
          <a:bodyPr lIns="0" tIns="0" rIns="0" bIns="0"/>
          <a:lstStyle/>
          <a:p>
            <a:r>
              <a:rPr lang="es-VE" sz="1100" b="1" dirty="0">
                <a:latin typeface="Verdana" panose="020B0604030504040204" pitchFamily="34" charset="0"/>
                <a:ea typeface="Verdana" panose="020B0604030504040204" pitchFamily="34" charset="0"/>
                <a:cs typeface="Verdana" panose="020B0604030504040204" pitchFamily="34" charset="0"/>
              </a:rPr>
              <a:t>Crecimiento </a:t>
            </a:r>
            <a:r>
              <a:rPr lang="es-VE" sz="1100" b="1" dirty="0" smtClean="0">
                <a:latin typeface="Verdana" panose="020B0604030504040204" pitchFamily="34" charset="0"/>
                <a:ea typeface="Verdana" panose="020B0604030504040204" pitchFamily="34" charset="0"/>
                <a:cs typeface="Verdana" panose="020B0604030504040204" pitchFamily="34" charset="0"/>
              </a:rPr>
              <a:t>Rentable</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Lograr </a:t>
            </a:r>
            <a:r>
              <a:rPr lang="es-VE" sz="1100" dirty="0">
                <a:latin typeface="Verdana" panose="020B0604030504040204" pitchFamily="34" charset="0"/>
                <a:ea typeface="Verdana" panose="020B0604030504040204" pitchFamily="34" charset="0"/>
                <a:cs typeface="Verdana" panose="020B0604030504040204" pitchFamily="34" charset="0"/>
              </a:rPr>
              <a:t>un posicionamiento competitivo, a través de estrategias de vanguardia que consigan la diferenciación respecto a sus competidores</a:t>
            </a:r>
            <a:r>
              <a:rPr lang="es-VE" sz="1100" dirty="0" smtClean="0">
                <a:latin typeface="Verdana" panose="020B0604030504040204" pitchFamily="34" charset="0"/>
                <a:ea typeface="Verdana" panose="020B0604030504040204" pitchFamily="34" charset="0"/>
                <a:cs typeface="Verdana" panose="020B0604030504040204" pitchFamily="34" charset="0"/>
              </a:rPr>
              <a:t>.</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Aplicar </a:t>
            </a:r>
            <a:r>
              <a:rPr lang="es-VE" sz="1100" dirty="0">
                <a:latin typeface="Verdana" panose="020B0604030504040204" pitchFamily="34" charset="0"/>
                <a:ea typeface="Verdana" panose="020B0604030504040204" pitchFamily="34" charset="0"/>
                <a:cs typeface="Verdana" panose="020B0604030504040204" pitchFamily="34" charset="0"/>
              </a:rPr>
              <a:t>acciones gerenciales enfocadas en el crecimiento, liderazgo y confianza del equipo humano, las cuales estén vinculadas en la concepción y ejecución de las estrategias de negocio</a:t>
            </a:r>
            <a:r>
              <a:rPr lang="es-VE" sz="1100" dirty="0" smtClean="0">
                <a:latin typeface="Verdana" panose="020B0604030504040204" pitchFamily="34" charset="0"/>
                <a:ea typeface="Verdana" panose="020B0604030504040204" pitchFamily="34" charset="0"/>
                <a:cs typeface="Verdana" panose="020B0604030504040204" pitchFamily="34" charset="0"/>
              </a:rPr>
              <a:t>.</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Invertir </a:t>
            </a:r>
            <a:r>
              <a:rPr lang="es-VE" sz="1100" dirty="0">
                <a:latin typeface="Verdana" panose="020B0604030504040204" pitchFamily="34" charset="0"/>
                <a:ea typeface="Verdana" panose="020B0604030504040204" pitchFamily="34" charset="0"/>
                <a:cs typeface="Verdana" panose="020B0604030504040204" pitchFamily="34" charset="0"/>
              </a:rPr>
              <a:t>en sistemas de tecnología de punta, que posibilite una gestión cada vez más </a:t>
            </a:r>
            <a:r>
              <a:rPr lang="es-VE" sz="1100" dirty="0" smtClean="0">
                <a:latin typeface="Verdana" panose="020B0604030504040204" pitchFamily="34" charset="0"/>
                <a:ea typeface="Verdana" panose="020B0604030504040204" pitchFamily="34" charset="0"/>
                <a:cs typeface="Verdana" panose="020B0604030504040204" pitchFamily="34" charset="0"/>
              </a:rPr>
              <a:t>eficiente. </a:t>
            </a:r>
          </a:p>
          <a:p>
            <a:endParaRPr lang="es-VE" sz="1100" b="1" dirty="0" smtClean="0">
              <a:latin typeface="Verdana" panose="020B0604030504040204" pitchFamily="34" charset="0"/>
              <a:ea typeface="Verdana" panose="020B0604030504040204" pitchFamily="34" charset="0"/>
              <a:cs typeface="Verdana" panose="020B0604030504040204" pitchFamily="34" charset="0"/>
            </a:endParaRPr>
          </a:p>
          <a:p>
            <a:r>
              <a:rPr lang="es-VE" sz="1100" b="1" dirty="0" smtClean="0">
                <a:latin typeface="Verdana" panose="020B0604030504040204" pitchFamily="34" charset="0"/>
                <a:ea typeface="Verdana" panose="020B0604030504040204" pitchFamily="34" charset="0"/>
                <a:cs typeface="Verdana" panose="020B0604030504040204" pitchFamily="34" charset="0"/>
              </a:rPr>
              <a:t>Excelencia operacional</a:t>
            </a:r>
            <a:r>
              <a:rPr lang="es-VE" sz="1100" dirty="0" smtClean="0">
                <a:latin typeface="Verdana" panose="020B0604030504040204" pitchFamily="34" charset="0"/>
                <a:ea typeface="Verdana" panose="020B0604030504040204" pitchFamily="34" charset="0"/>
                <a:cs typeface="Verdana" panose="020B0604030504040204" pitchFamily="34" charset="0"/>
              </a:rPr>
              <a:t> </a:t>
            </a:r>
          </a:p>
          <a:p>
            <a:pPr marL="171450" indent="-171450">
              <a:buFontTx/>
              <a:buChar char="-"/>
            </a:pPr>
            <a:r>
              <a:rPr lang="es-VE" sz="1100" dirty="0">
                <a:latin typeface="Verdana" panose="020B0604030504040204" pitchFamily="34" charset="0"/>
                <a:ea typeface="Verdana" panose="020B0604030504040204" pitchFamily="34" charset="0"/>
                <a:cs typeface="Verdana" panose="020B0604030504040204" pitchFamily="34" charset="0"/>
              </a:rPr>
              <a:t>Controlar  su proceso de  administración, </a:t>
            </a:r>
            <a:r>
              <a:rPr lang="es-VE" sz="1100" dirty="0" smtClean="0">
                <a:latin typeface="Verdana" panose="020B0604030504040204" pitchFamily="34" charset="0"/>
                <a:ea typeface="Verdana" panose="020B0604030504040204" pitchFamily="34" charset="0"/>
                <a:cs typeface="Verdana" panose="020B0604030504040204" pitchFamily="34" charset="0"/>
              </a:rPr>
              <a:t>compras y </a:t>
            </a:r>
            <a:r>
              <a:rPr lang="es-VE" sz="1100" dirty="0">
                <a:latin typeface="Verdana" panose="020B0604030504040204" pitchFamily="34" charset="0"/>
                <a:ea typeface="Verdana" panose="020B0604030504040204" pitchFamily="34" charset="0"/>
                <a:cs typeface="Verdana" panose="020B0604030504040204" pitchFamily="34" charset="0"/>
              </a:rPr>
              <a:t>comercialización.</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Administrar </a:t>
            </a:r>
            <a:r>
              <a:rPr lang="es-VE" sz="1100" dirty="0">
                <a:latin typeface="Verdana" panose="020B0604030504040204" pitchFamily="34" charset="0"/>
                <a:ea typeface="Verdana" panose="020B0604030504040204" pitchFamily="34" charset="0"/>
                <a:cs typeface="Verdana" panose="020B0604030504040204" pitchFamily="34" charset="0"/>
              </a:rPr>
              <a:t>adecuadamente sus inventarios y almacenes</a:t>
            </a:r>
            <a:r>
              <a:rPr lang="es-VE" sz="1100" dirty="0" smtClean="0">
                <a:latin typeface="Verdana" panose="020B0604030504040204" pitchFamily="34" charset="0"/>
                <a:ea typeface="Verdana" panose="020B0604030504040204" pitchFamily="34" charset="0"/>
                <a:cs typeface="Verdana" panose="020B0604030504040204" pitchFamily="34" charset="0"/>
              </a:rPr>
              <a:t>.</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Tomar </a:t>
            </a:r>
            <a:r>
              <a:rPr lang="es-VE" sz="1100" dirty="0">
                <a:latin typeface="Verdana" panose="020B0604030504040204" pitchFamily="34" charset="0"/>
                <a:ea typeface="Verdana" panose="020B0604030504040204" pitchFamily="34" charset="0"/>
                <a:cs typeface="Verdana" panose="020B0604030504040204" pitchFamily="34" charset="0"/>
              </a:rPr>
              <a:t>los pedidos de clientes a través de herramientas </a:t>
            </a:r>
            <a:r>
              <a:rPr lang="es-VE" sz="1100" dirty="0" smtClean="0">
                <a:latin typeface="Verdana" panose="020B0604030504040204" pitchFamily="34" charset="0"/>
                <a:ea typeface="Verdana" panose="020B0604030504040204" pitchFamily="34" charset="0"/>
                <a:cs typeface="Verdana" panose="020B0604030504040204" pitchFamily="34" charset="0"/>
              </a:rPr>
              <a:t>electrónicas. </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Manejar </a:t>
            </a:r>
            <a:r>
              <a:rPr lang="es-VE" sz="1100" dirty="0">
                <a:latin typeface="Verdana" panose="020B0604030504040204" pitchFamily="34" charset="0"/>
                <a:ea typeface="Verdana" panose="020B0604030504040204" pitchFamily="34" charset="0"/>
                <a:cs typeface="Verdana" panose="020B0604030504040204" pitchFamily="34" charset="0"/>
              </a:rPr>
              <a:t>un amplio  rango de indicadores de desempeño de sus modelos </a:t>
            </a:r>
            <a:r>
              <a:rPr lang="es-VE" sz="1100" dirty="0" smtClean="0">
                <a:latin typeface="Verdana" panose="020B0604030504040204" pitchFamily="34" charset="0"/>
                <a:ea typeface="Verdana" panose="020B0604030504040204" pitchFamily="34" charset="0"/>
                <a:cs typeface="Verdana" panose="020B0604030504040204" pitchFamily="34" charset="0"/>
              </a:rPr>
              <a:t>operativos.</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Responder </a:t>
            </a:r>
            <a:r>
              <a:rPr lang="es-VE" sz="1100" dirty="0">
                <a:latin typeface="Verdana" panose="020B0604030504040204" pitchFamily="34" charset="0"/>
                <a:ea typeface="Verdana" panose="020B0604030504040204" pitchFamily="34" charset="0"/>
                <a:cs typeface="Verdana" panose="020B0604030504040204" pitchFamily="34" charset="0"/>
              </a:rPr>
              <a:t>oportunamente a los requerimientos de importación, producción  y comercialización de sus </a:t>
            </a:r>
            <a:r>
              <a:rPr lang="es-VE" sz="1100" dirty="0" smtClean="0">
                <a:latin typeface="Verdana" panose="020B0604030504040204" pitchFamily="34" charset="0"/>
                <a:ea typeface="Verdana" panose="020B0604030504040204" pitchFamily="34" charset="0"/>
                <a:cs typeface="Verdana" panose="020B0604030504040204" pitchFamily="34" charset="0"/>
              </a:rPr>
              <a:t>productos.</a:t>
            </a:r>
          </a:p>
          <a:p>
            <a:endParaRPr lang="es-VE" sz="1100" b="1" dirty="0">
              <a:latin typeface="Verdana" panose="020B0604030504040204" pitchFamily="34" charset="0"/>
              <a:ea typeface="Verdana" panose="020B0604030504040204" pitchFamily="34" charset="0"/>
              <a:cs typeface="Verdana" panose="020B0604030504040204" pitchFamily="34" charset="0"/>
            </a:endParaRPr>
          </a:p>
          <a:p>
            <a:r>
              <a:rPr lang="es-VE" sz="1100" b="1" dirty="0" smtClean="0">
                <a:latin typeface="Verdana" panose="020B0604030504040204" pitchFamily="34" charset="0"/>
                <a:ea typeface="Verdana" panose="020B0604030504040204" pitchFamily="34" charset="0"/>
                <a:cs typeface="Verdana" panose="020B0604030504040204" pitchFamily="34" charset="0"/>
              </a:rPr>
              <a:t>Innovación </a:t>
            </a:r>
            <a:r>
              <a:rPr lang="es-VE" sz="1100" b="1" dirty="0">
                <a:latin typeface="Verdana" panose="020B0604030504040204" pitchFamily="34" charset="0"/>
                <a:ea typeface="Verdana" panose="020B0604030504040204" pitchFamily="34" charset="0"/>
                <a:cs typeface="Verdana" panose="020B0604030504040204" pitchFamily="34" charset="0"/>
              </a:rPr>
              <a:t>y Calidad de </a:t>
            </a:r>
            <a:r>
              <a:rPr lang="es-VE" sz="1100" b="1" dirty="0" smtClean="0">
                <a:latin typeface="Verdana" panose="020B0604030504040204" pitchFamily="34" charset="0"/>
                <a:ea typeface="Verdana" panose="020B0604030504040204" pitchFamily="34" charset="0"/>
                <a:cs typeface="Verdana" panose="020B0604030504040204" pitchFamily="34" charset="0"/>
              </a:rPr>
              <a:t>Productos</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Desarrollar </a:t>
            </a:r>
            <a:r>
              <a:rPr lang="es-VE" sz="1100" dirty="0">
                <a:latin typeface="Verdana" panose="020B0604030504040204" pitchFamily="34" charset="0"/>
                <a:ea typeface="Verdana" panose="020B0604030504040204" pitchFamily="34" charset="0"/>
                <a:cs typeface="Verdana" panose="020B0604030504040204" pitchFamily="34" charset="0"/>
              </a:rPr>
              <a:t>una cadena de valor optima que permita brindar un servicio de calidad a sus clientes. </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Expandir  </a:t>
            </a:r>
            <a:r>
              <a:rPr lang="es-VE" sz="1100" dirty="0">
                <a:latin typeface="Verdana" panose="020B0604030504040204" pitchFamily="34" charset="0"/>
                <a:ea typeface="Verdana" panose="020B0604030504040204" pitchFamily="34" charset="0"/>
                <a:cs typeface="Verdana" panose="020B0604030504040204" pitchFamily="34" charset="0"/>
              </a:rPr>
              <a:t>su ecosistema de clientes nacionales</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Realizar </a:t>
            </a:r>
            <a:r>
              <a:rPr lang="es-VE" sz="1100" dirty="0">
                <a:latin typeface="Verdana" panose="020B0604030504040204" pitchFamily="34" charset="0"/>
                <a:ea typeface="Verdana" panose="020B0604030504040204" pitchFamily="34" charset="0"/>
                <a:cs typeface="Verdana" panose="020B0604030504040204" pitchFamily="34" charset="0"/>
              </a:rPr>
              <a:t>una toma de decisión oportuna, a través de indicadores de gestión (reportes dentro del sistema) que permitan medir los procesos diarios de la organización.</a:t>
            </a:r>
            <a:endParaRPr lang="es-VE" sz="11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TextBox 2"/>
          <p:cNvSpPr txBox="1"/>
          <p:nvPr/>
        </p:nvSpPr>
        <p:spPr>
          <a:xfrm>
            <a:off x="6655176" y="3865615"/>
            <a:ext cx="1299977" cy="553998"/>
          </a:xfrm>
          <a:prstGeom prst="rect">
            <a:avLst/>
          </a:prstGeom>
          <a:noFill/>
        </p:spPr>
        <p:txBody>
          <a:bodyPr wrap="square" lIns="0" tIns="0" rIns="0" bIns="0" rtlCol="0">
            <a:spAutoFit/>
          </a:bodyPr>
          <a:lstStyle/>
          <a:p>
            <a:pPr algn="ctr">
              <a:spcBef>
                <a:spcPts val="600"/>
              </a:spcBef>
              <a:buSzPct val="100000"/>
            </a:pPr>
            <a:r>
              <a:rPr lang="es-VE" sz="1200" b="1" dirty="0" smtClean="0">
                <a:solidFill>
                  <a:srgbClr val="313131"/>
                </a:solidFill>
              </a:rPr>
              <a:t>Para los accionistas y colaboradores</a:t>
            </a:r>
          </a:p>
        </p:txBody>
      </p:sp>
      <p:sp>
        <p:nvSpPr>
          <p:cNvPr id="27" name="Text Placeholder 24"/>
          <p:cNvSpPr txBox="1">
            <a:spLocks/>
          </p:cNvSpPr>
          <p:nvPr/>
        </p:nvSpPr>
        <p:spPr>
          <a:xfrm>
            <a:off x="469901" y="736689"/>
            <a:ext cx="6715990" cy="378628"/>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err="1" smtClean="0"/>
              <a:t>Industrias</a:t>
            </a:r>
            <a:r>
              <a:rPr lang="en-US" dirty="0" smtClean="0"/>
              <a:t> </a:t>
            </a:r>
            <a:r>
              <a:rPr lang="en-US" dirty="0" err="1" smtClean="0"/>
              <a:t>Veprocosm</a:t>
            </a:r>
            <a:r>
              <a:rPr lang="en-US" dirty="0" smtClean="0"/>
              <a:t> C.A. - </a:t>
            </a:r>
            <a:r>
              <a:rPr lang="en-US" dirty="0" err="1" smtClean="0"/>
              <a:t>Dismar</a:t>
            </a:r>
            <a:r>
              <a:rPr lang="en-US" dirty="0" smtClean="0"/>
              <a:t> Cosmetics, C.A </a:t>
            </a:r>
            <a:endParaRPr lang="en-US" dirty="0"/>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892" y="454883"/>
            <a:ext cx="2912266" cy="660434"/>
          </a:xfrm>
          <a:prstGeom prst="rect">
            <a:avLst/>
          </a:prstGeom>
        </p:spPr>
      </p:pic>
      <p:sp>
        <p:nvSpPr>
          <p:cNvPr id="40"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1"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2"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2"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3"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4"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5"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6"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7"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8"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9"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3523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sz="quarter" idx="10"/>
          </p:nvPr>
        </p:nvSpPr>
        <p:spPr>
          <a:xfrm>
            <a:off x="469901" y="1291664"/>
            <a:ext cx="9163050" cy="4633911"/>
          </a:xfrm>
        </p:spPr>
        <p:txBody>
          <a:bodyPr/>
          <a:lstStyle/>
          <a:p>
            <a:r>
              <a:rPr lang="es-VE" sz="1400" dirty="0">
                <a:latin typeface="Verdana" panose="020B0604030504040204" pitchFamily="34" charset="0"/>
                <a:ea typeface="Verdana" panose="020B0604030504040204" pitchFamily="34" charset="0"/>
                <a:cs typeface="Verdana" panose="020B0604030504040204" pitchFamily="34" charset="0"/>
              </a:rPr>
              <a:t>La metodología </a:t>
            </a:r>
            <a:r>
              <a:rPr lang="es-VE" sz="1400" b="1" dirty="0">
                <a:latin typeface="Verdana" panose="020B0604030504040204" pitchFamily="34" charset="0"/>
                <a:ea typeface="Verdana" panose="020B0604030504040204" pitchFamily="34" charset="0"/>
                <a:cs typeface="Verdana" panose="020B0604030504040204" pitchFamily="34" charset="0"/>
              </a:rPr>
              <a:t>EVD</a:t>
            </a:r>
            <a:r>
              <a:rPr lang="es-VE" sz="1400" dirty="0">
                <a:latin typeface="Verdana" panose="020B0604030504040204" pitchFamily="34" charset="0"/>
                <a:ea typeface="Verdana" panose="020B0604030504040204" pitchFamily="34" charset="0"/>
                <a:cs typeface="Verdana" panose="020B0604030504040204" pitchFamily="34" charset="0"/>
              </a:rPr>
              <a:t> </a:t>
            </a:r>
            <a:r>
              <a:rPr lang="es-VE" sz="1400" dirty="0" smtClean="0">
                <a:latin typeface="Verdana" panose="020B0604030504040204" pitchFamily="34" charset="0"/>
                <a:ea typeface="Verdana" panose="020B0604030504040204" pitchFamily="34" charset="0"/>
                <a:cs typeface="Verdana" panose="020B0604030504040204" pitchFamily="34" charset="0"/>
              </a:rPr>
              <a:t>para </a:t>
            </a:r>
            <a:r>
              <a:rPr lang="es-VE" sz="1400" dirty="0">
                <a:latin typeface="Verdana" panose="020B0604030504040204" pitchFamily="34" charset="0"/>
                <a:ea typeface="Verdana" panose="020B0604030504040204" pitchFamily="34" charset="0"/>
                <a:cs typeface="Verdana" panose="020B0604030504040204" pitchFamily="34" charset="0"/>
              </a:rPr>
              <a:t>SAP de </a:t>
            </a:r>
            <a:r>
              <a:rPr lang="es-VE" sz="1400" dirty="0" err="1">
                <a:latin typeface="Verdana" panose="020B0604030504040204" pitchFamily="34" charset="0"/>
                <a:ea typeface="Verdana" panose="020B0604030504040204" pitchFamily="34" charset="0"/>
                <a:cs typeface="Verdana" panose="020B0604030504040204" pitchFamily="34" charset="0"/>
              </a:rPr>
              <a:t>Deloitte</a:t>
            </a:r>
            <a:r>
              <a:rPr lang="es-VE" sz="1400" dirty="0">
                <a:latin typeface="Verdana" panose="020B0604030504040204" pitchFamily="34" charset="0"/>
                <a:ea typeface="Verdana" panose="020B0604030504040204" pitchFamily="34" charset="0"/>
                <a:cs typeface="Verdana" panose="020B0604030504040204" pitchFamily="34" charset="0"/>
              </a:rPr>
              <a:t>, tiene como objetivo incrementar la consistencia interna del proyecto y minimizar los riesgos de dispersión en la ejecución de las actividades. Parte de la base de la metodología es ASAP provista por SAP AG y ajustada según nuestra experiencia para garantizar los estándares de calidad y obtener una mayor eficiencia en el uso de los </a:t>
            </a:r>
            <a:r>
              <a:rPr lang="es-VE" sz="1400" dirty="0" smtClean="0">
                <a:latin typeface="Verdana" panose="020B0604030504040204" pitchFamily="34" charset="0"/>
                <a:ea typeface="Verdana" panose="020B0604030504040204" pitchFamily="34" charset="0"/>
                <a:cs typeface="Verdana" panose="020B0604030504040204" pitchFamily="34" charset="0"/>
              </a:rPr>
              <a:t>recursos. Adicionalmente, </a:t>
            </a:r>
            <a:r>
              <a:rPr lang="es-VE" sz="1400" dirty="0" err="1" smtClean="0">
                <a:latin typeface="Verdana" panose="020B0604030504040204" pitchFamily="34" charset="0"/>
                <a:ea typeface="Verdana" panose="020B0604030504040204" pitchFamily="34" charset="0"/>
                <a:cs typeface="Verdana" panose="020B0604030504040204" pitchFamily="34" charset="0"/>
              </a:rPr>
              <a:t>Deloitte</a:t>
            </a:r>
            <a:r>
              <a:rPr lang="es-VE" sz="1400" dirty="0" smtClean="0">
                <a:latin typeface="Verdana" panose="020B0604030504040204" pitchFamily="34" charset="0"/>
                <a:ea typeface="Verdana" panose="020B0604030504040204" pitchFamily="34" charset="0"/>
                <a:cs typeface="Verdana" panose="020B0604030504040204" pitchFamily="34" charset="0"/>
              </a:rPr>
              <a:t> incorpora la metodología de Gestión de Proyectos la cual facilita la adaptación a los requerimientos particulares.</a:t>
            </a: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Placeholder 3"/>
          <p:cNvSpPr>
            <a:spLocks noGrp="1"/>
          </p:cNvSpPr>
          <p:nvPr>
            <p:ph type="body" sz="quarter" idx="13"/>
          </p:nvPr>
        </p:nvSpPr>
        <p:spPr/>
        <p:txBody>
          <a:bodyPr/>
          <a:lstStyle/>
          <a:p>
            <a:r>
              <a:rPr lang="es-VE" dirty="0" smtClean="0"/>
              <a:t>Enfoque de la solución</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Enfoque Metodológico</a:t>
            </a:r>
            <a:endParaRPr lang="es-VE" dirty="0">
              <a:effectLst>
                <a:outerShdw blurRad="38100" dist="38100" dir="2700000" algn="tl">
                  <a:srgbClr val="000000">
                    <a:alpha val="43137"/>
                  </a:srgbClr>
                </a:outerShdw>
              </a:effectLst>
            </a:endParaRPr>
          </a:p>
        </p:txBody>
      </p:sp>
      <p:pic>
        <p:nvPicPr>
          <p:cNvPr id="46" name="Picture 2" descr="https://kx.deloitteresources.com/mymethods/EVDSAP3.2/Deloitte.Methods.EA.EVD_for_SAP/guidances/supportingmaterials/resources/EVD_S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305" y="2714656"/>
            <a:ext cx="6056077" cy="3455142"/>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5">
            <a:hlinkClick r:id="rId4"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8" name="Text Placeholder 5">
            <a:hlinkClick r:id="rId5"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9" name="Text Placeholder 5">
            <a:hlinkClick r:id="rId6"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0" name="Text Placeholder 5">
            <a:hlinkClick r:id="rId6"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1" name="Text Placeholder 5">
            <a:hlinkClick r:id="rId6"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6"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6"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6"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6"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6"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9" name="Text Placeholder 5">
            <a:hlinkClick r:id="rId6"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66814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sz="quarter" idx="10"/>
          </p:nvPr>
        </p:nvSpPr>
        <p:spPr>
          <a:xfrm>
            <a:off x="469901" y="1115315"/>
            <a:ext cx="9163050" cy="929709"/>
          </a:xfrm>
        </p:spPr>
        <p:txBody>
          <a:bodyPr/>
          <a:lstStyle/>
          <a:p>
            <a:pPr algn="just"/>
            <a:r>
              <a:rPr lang="es-VE" sz="1400" dirty="0">
                <a:latin typeface="Verdana" panose="020B0604030504040204" pitchFamily="34" charset="0"/>
                <a:ea typeface="Verdana" panose="020B0604030504040204" pitchFamily="34" charset="0"/>
                <a:cs typeface="Verdana" panose="020B0604030504040204" pitchFamily="34" charset="0"/>
              </a:rPr>
              <a:t>Según la información general facilitada por </a:t>
            </a:r>
            <a:r>
              <a:rPr lang="es-VE" sz="1400" b="1" dirty="0">
                <a:latin typeface="Verdana" panose="020B0604030504040204" pitchFamily="34" charset="0"/>
                <a:ea typeface="Verdana" panose="020B0604030504040204" pitchFamily="34" charset="0"/>
                <a:cs typeface="Verdana" panose="020B0604030504040204" pitchFamily="34" charset="0"/>
              </a:rPr>
              <a:t>Industrias </a:t>
            </a:r>
            <a:r>
              <a:rPr lang="es-VE" sz="1400" b="1" dirty="0" err="1">
                <a:latin typeface="Verdana" panose="020B0604030504040204" pitchFamily="34" charset="0"/>
                <a:ea typeface="Verdana" panose="020B0604030504040204" pitchFamily="34" charset="0"/>
                <a:cs typeface="Verdana" panose="020B0604030504040204" pitchFamily="34" charset="0"/>
              </a:rPr>
              <a:t>Veprocosm</a:t>
            </a:r>
            <a:r>
              <a:rPr lang="es-VE" sz="1400" b="1" dirty="0">
                <a:latin typeface="Verdana" panose="020B0604030504040204" pitchFamily="34" charset="0"/>
                <a:ea typeface="Verdana" panose="020B0604030504040204" pitchFamily="34" charset="0"/>
                <a:cs typeface="Verdana" panose="020B0604030504040204" pitchFamily="34" charset="0"/>
              </a:rPr>
              <a:t> C.A. - </a:t>
            </a:r>
            <a:r>
              <a:rPr lang="es-VE" sz="1400" b="1" dirty="0" err="1">
                <a:latin typeface="Verdana" panose="020B0604030504040204" pitchFamily="34" charset="0"/>
                <a:ea typeface="Verdana" panose="020B0604030504040204" pitchFamily="34" charset="0"/>
                <a:cs typeface="Verdana" panose="020B0604030504040204" pitchFamily="34" charset="0"/>
              </a:rPr>
              <a:t>Dismar</a:t>
            </a:r>
            <a:r>
              <a:rPr lang="es-VE" sz="1400" b="1" dirty="0">
                <a:latin typeface="Verdana" panose="020B0604030504040204" pitchFamily="34" charset="0"/>
                <a:ea typeface="Verdana" panose="020B0604030504040204" pitchFamily="34" charset="0"/>
                <a:cs typeface="Verdana" panose="020B0604030504040204" pitchFamily="34" charset="0"/>
              </a:rPr>
              <a:t> </a:t>
            </a:r>
            <a:r>
              <a:rPr lang="es-VE" sz="1400" b="1" dirty="0" err="1">
                <a:latin typeface="Verdana" panose="020B0604030504040204" pitchFamily="34" charset="0"/>
                <a:ea typeface="Verdana" panose="020B0604030504040204" pitchFamily="34" charset="0"/>
                <a:cs typeface="Verdana" panose="020B0604030504040204" pitchFamily="34" charset="0"/>
              </a:rPr>
              <a:t>Cosmetics</a:t>
            </a:r>
            <a:r>
              <a:rPr lang="es-VE" sz="1400" b="1" dirty="0">
                <a:latin typeface="Verdana" panose="020B0604030504040204" pitchFamily="34" charset="0"/>
                <a:ea typeface="Verdana" panose="020B0604030504040204" pitchFamily="34" charset="0"/>
                <a:cs typeface="Verdana" panose="020B0604030504040204" pitchFamily="34" charset="0"/>
              </a:rPr>
              <a:t>, C.A., </a:t>
            </a:r>
            <a:r>
              <a:rPr lang="es-VE" sz="1400" dirty="0" smtClean="0">
                <a:latin typeface="Verdana" panose="020B0604030504040204" pitchFamily="34" charset="0"/>
                <a:ea typeface="Verdana" panose="020B0604030504040204" pitchFamily="34" charset="0"/>
                <a:cs typeface="Verdana" panose="020B0604030504040204" pitchFamily="34" charset="0"/>
              </a:rPr>
              <a:t>se </a:t>
            </a:r>
            <a:r>
              <a:rPr lang="es-VE" sz="1400" dirty="0">
                <a:latin typeface="Verdana" panose="020B0604030504040204" pitchFamily="34" charset="0"/>
                <a:ea typeface="Verdana" panose="020B0604030504040204" pitchFamily="34" charset="0"/>
                <a:cs typeface="Verdana" panose="020B0604030504040204" pitchFamily="34" charset="0"/>
              </a:rPr>
              <a:t>diseñó un enfoque para la implementación del sistema SAP Business One, orientado a proveer una solución integral a las necesidades planteadas</a:t>
            </a:r>
            <a:r>
              <a:rPr lang="es-VE" sz="1600" dirty="0"/>
              <a:t>.</a:t>
            </a:r>
          </a:p>
          <a:p>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Placeholder 3"/>
          <p:cNvSpPr>
            <a:spLocks noGrp="1"/>
          </p:cNvSpPr>
          <p:nvPr>
            <p:ph type="body" sz="quarter" idx="13"/>
          </p:nvPr>
        </p:nvSpPr>
        <p:spPr/>
        <p:txBody>
          <a:bodyPr/>
          <a:lstStyle/>
          <a:p>
            <a:r>
              <a:rPr lang="es-VE" dirty="0" smtClean="0"/>
              <a:t>Implementación SAP Business </a:t>
            </a:r>
            <a:r>
              <a:rPr lang="es-VE" dirty="0" err="1" smtClean="0"/>
              <a:t>One</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Enfoque Metodológico</a:t>
            </a:r>
            <a:endParaRPr lang="es-VE" dirty="0">
              <a:effectLst>
                <a:outerShdw blurRad="38100" dist="38100" dir="2700000" algn="tl">
                  <a:srgbClr val="000000">
                    <a:alpha val="43137"/>
                  </a:srgbClr>
                </a:outerShdw>
              </a:effectLst>
            </a:endParaRPr>
          </a:p>
        </p:txBody>
      </p:sp>
      <p:sp>
        <p:nvSpPr>
          <p:cNvPr id="16" name="Rectangle 15"/>
          <p:cNvSpPr/>
          <p:nvPr/>
        </p:nvSpPr>
        <p:spPr>
          <a:xfrm>
            <a:off x="1015517" y="2515709"/>
            <a:ext cx="1620180" cy="1147627"/>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bwMode="auto">
          <a:xfrm>
            <a:off x="4395302" y="3021138"/>
            <a:ext cx="1485165" cy="357142"/>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Ejecución y  Certificación de Pruebas</a:t>
            </a:r>
            <a:endParaRPr lang="es-MX" altLang="ja-JP" sz="900" kern="0" dirty="0"/>
          </a:p>
        </p:txBody>
      </p:sp>
      <p:sp>
        <p:nvSpPr>
          <p:cNvPr id="18" name="Rectangle 17"/>
          <p:cNvSpPr/>
          <p:nvPr/>
        </p:nvSpPr>
        <p:spPr bwMode="auto">
          <a:xfrm>
            <a:off x="2705939" y="3033265"/>
            <a:ext cx="1540937" cy="405046"/>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Análisis y diseño de la solución B1</a:t>
            </a:r>
            <a:endParaRPr lang="es-MX" altLang="ja-JP" sz="900" kern="0" dirty="0"/>
          </a:p>
        </p:txBody>
      </p:sp>
      <p:sp>
        <p:nvSpPr>
          <p:cNvPr id="19" name="Rectangle 18"/>
          <p:cNvSpPr/>
          <p:nvPr/>
        </p:nvSpPr>
        <p:spPr bwMode="auto">
          <a:xfrm>
            <a:off x="1057480" y="6025550"/>
            <a:ext cx="1524213"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defTabSz="815771" eaLnBrk="1" fontAlgn="auto" latinLnBrk="0" hangingPunct="1">
              <a:lnSpc>
                <a:spcPct val="100000"/>
              </a:lnSpc>
              <a:spcBef>
                <a:spcPts val="0"/>
              </a:spcBef>
              <a:spcAft>
                <a:spcPts val="269"/>
              </a:spcAft>
              <a:buClrTx/>
              <a:buSzTx/>
              <a:buFontTx/>
              <a:buNone/>
              <a:tabLst/>
              <a:defRPr/>
            </a:pPr>
            <a:r>
              <a:rPr lang="es-MX" altLang="ja-JP" sz="900" b="1" kern="0" dirty="0" smtClean="0"/>
              <a:t>Declaración de Alcance /Plan de Trabajo</a:t>
            </a:r>
            <a:endParaRPr lang="es-MX" altLang="ja-JP" sz="900" b="1" kern="0" dirty="0"/>
          </a:p>
        </p:txBody>
      </p:sp>
      <p:sp>
        <p:nvSpPr>
          <p:cNvPr id="20" name="AutoShape 11"/>
          <p:cNvSpPr>
            <a:spLocks noChangeArrowheads="1"/>
          </p:cNvSpPr>
          <p:nvPr/>
        </p:nvSpPr>
        <p:spPr bwMode="auto">
          <a:xfrm>
            <a:off x="961513" y="1892052"/>
            <a:ext cx="1772595" cy="576263"/>
          </a:xfrm>
          <a:prstGeom prst="homePlate">
            <a:avLst>
              <a:gd name="adj" fmla="val 2647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Preparación Inicial</a:t>
            </a:r>
            <a:endParaRPr kumimoji="0" lang="es-MX" sz="1100" b="1" i="0" u="none" strike="noStrike" kern="0" cap="none" spc="0" normalizeH="0" baseline="0" noProof="0" dirty="0">
              <a:ln>
                <a:noFill/>
              </a:ln>
              <a:effectLst/>
              <a:uLnTx/>
              <a:uFillTx/>
            </a:endParaRPr>
          </a:p>
        </p:txBody>
      </p:sp>
      <p:sp>
        <p:nvSpPr>
          <p:cNvPr id="21" name="Rectangle 20"/>
          <p:cNvSpPr/>
          <p:nvPr/>
        </p:nvSpPr>
        <p:spPr bwMode="auto">
          <a:xfrm>
            <a:off x="2716705" y="3528321"/>
            <a:ext cx="1540800"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a:t>Diseño </a:t>
            </a:r>
            <a:r>
              <a:rPr lang="es-MX" altLang="ja-JP" sz="1000" kern="0" dirty="0" smtClean="0"/>
              <a:t>del modelo funcional futuro</a:t>
            </a:r>
            <a:endParaRPr lang="es-MX" altLang="ja-JP" sz="1000" kern="0" dirty="0"/>
          </a:p>
        </p:txBody>
      </p:sp>
      <p:sp>
        <p:nvSpPr>
          <p:cNvPr id="22" name="Rectangle 21"/>
          <p:cNvSpPr/>
          <p:nvPr/>
        </p:nvSpPr>
        <p:spPr bwMode="auto">
          <a:xfrm>
            <a:off x="2716706" y="4788461"/>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Generación del Business </a:t>
            </a:r>
            <a:r>
              <a:rPr lang="es-MX" altLang="ja-JP" sz="900" kern="0" dirty="0" err="1" smtClean="0"/>
              <a:t>Blueprint</a:t>
            </a:r>
            <a:endParaRPr lang="es-MX" altLang="ja-JP" sz="900" kern="0" dirty="0"/>
          </a:p>
        </p:txBody>
      </p:sp>
      <p:sp>
        <p:nvSpPr>
          <p:cNvPr id="25" name="Rectangle 24"/>
          <p:cNvSpPr/>
          <p:nvPr/>
        </p:nvSpPr>
        <p:spPr bwMode="auto">
          <a:xfrm>
            <a:off x="1051523" y="2583216"/>
            <a:ext cx="1530170" cy="40830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kumimoji="0" lang="es-MX" altLang="ja-JP" sz="1000" b="0" i="0" u="none" strike="noStrike" kern="0" cap="none" spc="0" normalizeH="0" baseline="0" noProof="0" dirty="0" smtClean="0">
                <a:ln>
                  <a:noFill/>
                </a:ln>
                <a:effectLst/>
                <a:uLnTx/>
                <a:uFillTx/>
              </a:rPr>
              <a:t>Entendimiento del </a:t>
            </a:r>
            <a:r>
              <a:rPr lang="es-MX" altLang="ja-JP" sz="1000" kern="0" noProof="0" dirty="0" smtClean="0"/>
              <a:t>M</a:t>
            </a:r>
            <a:r>
              <a:rPr kumimoji="0" lang="es-MX" altLang="ja-JP" sz="1000" b="0" i="0" u="none" strike="noStrike" kern="0" cap="none" spc="0" normalizeH="0" baseline="0" noProof="0" dirty="0" smtClean="0">
                <a:ln>
                  <a:noFill/>
                </a:ln>
                <a:effectLst/>
                <a:uLnTx/>
                <a:uFillTx/>
              </a:rPr>
              <a:t>odelo de </a:t>
            </a:r>
            <a:r>
              <a:rPr lang="es-MX" altLang="ja-JP" sz="1000" kern="0" dirty="0" smtClean="0"/>
              <a:t>Negocio</a:t>
            </a:r>
            <a:r>
              <a:rPr kumimoji="0" lang="es-MX" altLang="ja-JP" sz="1000" b="0" i="0" u="none" strike="noStrike" kern="0" cap="none" spc="0" normalizeH="0" noProof="0" dirty="0" smtClean="0">
                <a:ln>
                  <a:noFill/>
                </a:ln>
                <a:effectLst/>
                <a:uLnTx/>
                <a:uFillTx/>
              </a:rPr>
              <a:t> </a:t>
            </a:r>
            <a:endParaRPr kumimoji="0" lang="es-MX" altLang="ja-JP" sz="1000" b="0" i="0" u="none" strike="noStrike" kern="0" cap="none" spc="0" normalizeH="0" baseline="0" noProof="0" dirty="0">
              <a:ln>
                <a:noFill/>
              </a:ln>
              <a:effectLst/>
              <a:uLnTx/>
              <a:uFillTx/>
            </a:endParaRPr>
          </a:p>
        </p:txBody>
      </p:sp>
      <p:sp>
        <p:nvSpPr>
          <p:cNvPr id="34" name="AutoShape 13"/>
          <p:cNvSpPr>
            <a:spLocks noChangeArrowheads="1"/>
          </p:cNvSpPr>
          <p:nvPr/>
        </p:nvSpPr>
        <p:spPr bwMode="auto">
          <a:xfrm flipV="1">
            <a:off x="1051523"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35" name="AutoShape 30"/>
          <p:cNvSpPr>
            <a:spLocks noChangeArrowheads="1"/>
          </p:cNvSpPr>
          <p:nvPr/>
        </p:nvSpPr>
        <p:spPr bwMode="auto">
          <a:xfrm>
            <a:off x="2639747" y="1885367"/>
            <a:ext cx="1755195" cy="585065"/>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Business </a:t>
            </a:r>
            <a:r>
              <a:rPr kumimoji="0" lang="es-MX" sz="1100" b="1" i="0" u="none" strike="noStrike" kern="0" cap="none" spc="0" normalizeH="0" baseline="0" noProof="0" dirty="0" err="1" smtClean="0">
                <a:ln>
                  <a:noFill/>
                </a:ln>
                <a:effectLst/>
                <a:uLnTx/>
                <a:uFillTx/>
              </a:rPr>
              <a:t>Blueprint</a:t>
            </a:r>
            <a:endParaRPr kumimoji="0" lang="es-MX" sz="1100" b="1" i="0" u="none" strike="noStrike" kern="0" cap="none" spc="0" normalizeH="0" baseline="0" noProof="0" dirty="0">
              <a:ln>
                <a:noFill/>
              </a:ln>
              <a:effectLst/>
              <a:uLnTx/>
              <a:uFillTx/>
            </a:endParaRPr>
          </a:p>
        </p:txBody>
      </p:sp>
      <p:sp>
        <p:nvSpPr>
          <p:cNvPr id="36" name="AutoShape 30"/>
          <p:cNvSpPr>
            <a:spLocks noChangeArrowheads="1"/>
          </p:cNvSpPr>
          <p:nvPr/>
        </p:nvSpPr>
        <p:spPr bwMode="auto">
          <a:xfrm>
            <a:off x="4300581" y="1885367"/>
            <a:ext cx="1710190" cy="576263"/>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Realización</a:t>
            </a:r>
            <a:endParaRPr kumimoji="0" lang="es-MX" sz="1100" b="1" i="0" u="none" strike="noStrike" kern="0" cap="none" spc="0" normalizeH="0" baseline="0" noProof="0" dirty="0">
              <a:ln>
                <a:noFill/>
              </a:ln>
              <a:effectLst/>
              <a:uLnTx/>
              <a:uFillTx/>
            </a:endParaRPr>
          </a:p>
        </p:txBody>
      </p:sp>
      <p:sp>
        <p:nvSpPr>
          <p:cNvPr id="37" name="AutoShape 30"/>
          <p:cNvSpPr>
            <a:spLocks noChangeArrowheads="1"/>
          </p:cNvSpPr>
          <p:nvPr/>
        </p:nvSpPr>
        <p:spPr bwMode="auto">
          <a:xfrm>
            <a:off x="5916410" y="1885367"/>
            <a:ext cx="1620180" cy="576263"/>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smtClean="0">
                <a:ln>
                  <a:noFill/>
                </a:ln>
                <a:effectLst/>
                <a:uLnTx/>
                <a:uFillTx/>
              </a:rPr>
              <a:t>Preparación Final</a:t>
            </a:r>
            <a:endParaRPr kumimoji="0" lang="es-MX" sz="1100" b="1" i="0" u="none" strike="noStrike" kern="0" cap="none" spc="0" normalizeH="0" baseline="0" noProof="0" dirty="0">
              <a:ln>
                <a:noFill/>
              </a:ln>
              <a:effectLst/>
              <a:uLnTx/>
              <a:uFillTx/>
            </a:endParaRPr>
          </a:p>
        </p:txBody>
      </p:sp>
      <p:sp>
        <p:nvSpPr>
          <p:cNvPr id="38" name="AutoShape 30"/>
          <p:cNvSpPr>
            <a:spLocks noChangeArrowheads="1"/>
          </p:cNvSpPr>
          <p:nvPr/>
        </p:nvSpPr>
        <p:spPr bwMode="auto">
          <a:xfrm>
            <a:off x="7442231" y="1885366"/>
            <a:ext cx="1620180" cy="576263"/>
          </a:xfrm>
          <a:prstGeom prst="chevron">
            <a:avLst>
              <a:gd name="adj" fmla="val 28587"/>
            </a:avLst>
          </a:prstGeom>
          <a:solidFill>
            <a:srgbClr val="86BC25"/>
          </a:solidFill>
          <a:ln w="6350" algn="ctr">
            <a:solidFill>
              <a:srgbClr val="8099CC"/>
            </a:solidFill>
            <a:miter lim="800000"/>
            <a:headEnd type="none" w="sm" len="sm"/>
            <a:tailEnd type="none" w="sm" len="sm"/>
          </a:ln>
        </p:spPr>
        <p:txBody>
          <a:bodyPr wrap="square" lIns="0" tIns="81577" rIns="0" bIns="81577" anchor="ctr"/>
          <a:lstStyle/>
          <a:p>
            <a:pPr marL="0" marR="0" lvl="0" indent="0" algn="ctr" defTabSz="815771"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err="1" smtClean="0">
                <a:ln>
                  <a:noFill/>
                </a:ln>
                <a:effectLst/>
                <a:uLnTx/>
                <a:uFillTx/>
              </a:rPr>
              <a:t>GoLive</a:t>
            </a:r>
            <a:r>
              <a:rPr kumimoji="0" lang="es-MX" sz="1100" b="1" i="0" u="none" strike="noStrike" kern="0" cap="none" spc="0" normalizeH="0" baseline="0" noProof="0" dirty="0" smtClean="0">
                <a:ln>
                  <a:noFill/>
                </a:ln>
                <a:effectLst/>
                <a:uLnTx/>
                <a:uFillTx/>
              </a:rPr>
              <a:t> &amp; Soporte</a:t>
            </a:r>
            <a:endParaRPr kumimoji="0" lang="es-MX" sz="1100" b="1" i="0" u="none" strike="noStrike" kern="0" cap="none" spc="0" normalizeH="0" baseline="0" noProof="0" dirty="0">
              <a:ln>
                <a:noFill/>
              </a:ln>
              <a:effectLst/>
              <a:uLnTx/>
              <a:uFillTx/>
            </a:endParaRPr>
          </a:p>
        </p:txBody>
      </p:sp>
      <p:sp>
        <p:nvSpPr>
          <p:cNvPr id="39" name="Rectangle 38"/>
          <p:cNvSpPr/>
          <p:nvPr/>
        </p:nvSpPr>
        <p:spPr bwMode="auto">
          <a:xfrm>
            <a:off x="1051523" y="3078271"/>
            <a:ext cx="1530169"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t>Revisión del alcance funcional</a:t>
            </a:r>
            <a:endParaRPr lang="es-MX" altLang="ja-JP" sz="1000" kern="0" dirty="0"/>
          </a:p>
        </p:txBody>
      </p:sp>
      <p:sp>
        <p:nvSpPr>
          <p:cNvPr id="40" name="Rectangle 39"/>
          <p:cNvSpPr/>
          <p:nvPr/>
        </p:nvSpPr>
        <p:spPr bwMode="auto">
          <a:xfrm>
            <a:off x="2806716" y="6048601"/>
            <a:ext cx="1434203"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Business </a:t>
            </a:r>
            <a:r>
              <a:rPr lang="es-MX" altLang="ja-JP" sz="900" b="1" kern="0" dirty="0" err="1" smtClean="0"/>
              <a:t>Blueprint</a:t>
            </a:r>
            <a:endParaRPr lang="es-MX" altLang="ja-JP" sz="900" b="1" kern="0" dirty="0"/>
          </a:p>
        </p:txBody>
      </p:sp>
      <p:sp>
        <p:nvSpPr>
          <p:cNvPr id="41" name="AutoShape 13"/>
          <p:cNvSpPr>
            <a:spLocks noChangeArrowheads="1"/>
          </p:cNvSpPr>
          <p:nvPr/>
        </p:nvSpPr>
        <p:spPr bwMode="auto">
          <a:xfrm flipV="1">
            <a:off x="2716708"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42" name="Rectangle 41"/>
          <p:cNvSpPr/>
          <p:nvPr/>
        </p:nvSpPr>
        <p:spPr bwMode="auto">
          <a:xfrm>
            <a:off x="4381891" y="4383416"/>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Ejecutar el script de pruebas integrales</a:t>
            </a:r>
            <a:endParaRPr lang="es-MX" altLang="ja-JP" sz="900" kern="0" dirty="0"/>
          </a:p>
        </p:txBody>
      </p:sp>
      <p:sp>
        <p:nvSpPr>
          <p:cNvPr id="43" name="Rectangle 42"/>
          <p:cNvSpPr/>
          <p:nvPr/>
        </p:nvSpPr>
        <p:spPr bwMode="auto">
          <a:xfrm>
            <a:off x="4381891" y="3933366"/>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a:t>V</a:t>
            </a:r>
            <a:r>
              <a:rPr lang="es-MX" altLang="ja-JP" sz="900" kern="0" dirty="0" smtClean="0"/>
              <a:t>alidar la calidad de la configuración (QA)</a:t>
            </a:r>
            <a:endParaRPr lang="es-MX" altLang="ja-JP" sz="900" kern="0" dirty="0"/>
          </a:p>
        </p:txBody>
      </p:sp>
      <p:cxnSp>
        <p:nvCxnSpPr>
          <p:cNvPr id="44" name="Straight Connector 43"/>
          <p:cNvCxnSpPr/>
          <p:nvPr/>
        </p:nvCxnSpPr>
        <p:spPr>
          <a:xfrm>
            <a:off x="1051523" y="5823576"/>
            <a:ext cx="810089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4381893" y="6048601"/>
            <a:ext cx="1485165" cy="383091"/>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Script de Pruebas Certificadas</a:t>
            </a:r>
            <a:endParaRPr lang="es-MX" altLang="ja-JP" sz="900" b="1" kern="0" dirty="0"/>
          </a:p>
        </p:txBody>
      </p:sp>
      <p:sp>
        <p:nvSpPr>
          <p:cNvPr id="48" name="AutoShape 13"/>
          <p:cNvSpPr>
            <a:spLocks noChangeArrowheads="1"/>
          </p:cNvSpPr>
          <p:nvPr/>
        </p:nvSpPr>
        <p:spPr bwMode="auto">
          <a:xfrm flipV="1">
            <a:off x="4381893"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49" name="Rectangle 48"/>
          <p:cNvSpPr/>
          <p:nvPr/>
        </p:nvSpPr>
        <p:spPr bwMode="auto">
          <a:xfrm>
            <a:off x="5946299" y="5328521"/>
            <a:ext cx="1540937"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Entonar el sistema para la Salida en Vivo </a:t>
            </a:r>
            <a:endParaRPr lang="es-MX" altLang="ja-JP" sz="900" kern="0" dirty="0"/>
          </a:p>
        </p:txBody>
      </p:sp>
      <p:sp>
        <p:nvSpPr>
          <p:cNvPr id="50" name="Rectangle 49"/>
          <p:cNvSpPr/>
          <p:nvPr/>
        </p:nvSpPr>
        <p:spPr bwMode="auto">
          <a:xfrm>
            <a:off x="5946299" y="4875573"/>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Adiestramiento de usuarios finales</a:t>
            </a:r>
            <a:endParaRPr lang="es-MX" altLang="ja-JP" sz="900" kern="0" dirty="0"/>
          </a:p>
        </p:txBody>
      </p:sp>
      <p:sp>
        <p:nvSpPr>
          <p:cNvPr id="51" name="Rectangle 50"/>
          <p:cNvSpPr/>
          <p:nvPr/>
        </p:nvSpPr>
        <p:spPr bwMode="auto">
          <a:xfrm>
            <a:off x="6002071" y="6048601"/>
            <a:ext cx="1485165" cy="36004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Plan Detallado para la Salida en Vivo</a:t>
            </a:r>
            <a:endParaRPr lang="es-MX" altLang="ja-JP" sz="900" b="1" kern="0" dirty="0"/>
          </a:p>
        </p:txBody>
      </p:sp>
      <p:sp>
        <p:nvSpPr>
          <p:cNvPr id="52" name="Rectangle 51"/>
          <p:cNvSpPr/>
          <p:nvPr/>
        </p:nvSpPr>
        <p:spPr bwMode="auto">
          <a:xfrm>
            <a:off x="7560936" y="4878471"/>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Completar la puesta en producción de SAP B1</a:t>
            </a:r>
            <a:endParaRPr lang="es-MX" altLang="ja-JP" sz="900" kern="0" dirty="0"/>
          </a:p>
        </p:txBody>
      </p:sp>
      <p:sp>
        <p:nvSpPr>
          <p:cNvPr id="53" name="Rectangle 52"/>
          <p:cNvSpPr/>
          <p:nvPr/>
        </p:nvSpPr>
        <p:spPr bwMode="auto">
          <a:xfrm>
            <a:off x="7566479" y="5328521"/>
            <a:ext cx="1540937"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Aprobación para salir en vivo</a:t>
            </a:r>
            <a:endParaRPr lang="es-MX" altLang="ja-JP" sz="900" kern="0" dirty="0"/>
          </a:p>
        </p:txBody>
      </p:sp>
      <p:sp>
        <p:nvSpPr>
          <p:cNvPr id="54" name="Rectangle 53"/>
          <p:cNvSpPr/>
          <p:nvPr/>
        </p:nvSpPr>
        <p:spPr bwMode="auto">
          <a:xfrm>
            <a:off x="7611484" y="6048601"/>
            <a:ext cx="1540937" cy="357142"/>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b="1" kern="0" dirty="0" smtClean="0"/>
              <a:t>Programación de soporte</a:t>
            </a:r>
            <a:endParaRPr lang="es-MX" altLang="ja-JP" sz="900" b="1" kern="0" dirty="0"/>
          </a:p>
        </p:txBody>
      </p:sp>
      <p:sp>
        <p:nvSpPr>
          <p:cNvPr id="55" name="Rectangle 54"/>
          <p:cNvSpPr/>
          <p:nvPr/>
        </p:nvSpPr>
        <p:spPr bwMode="auto">
          <a:xfrm>
            <a:off x="4381891" y="5328521"/>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Demostración  y certificación del prototipo</a:t>
            </a:r>
            <a:endParaRPr lang="es-MX" altLang="ja-JP" sz="900" kern="0" dirty="0"/>
          </a:p>
        </p:txBody>
      </p:sp>
      <p:sp>
        <p:nvSpPr>
          <p:cNvPr id="56" name="Rectangle 55"/>
          <p:cNvSpPr/>
          <p:nvPr/>
        </p:nvSpPr>
        <p:spPr bwMode="auto">
          <a:xfrm>
            <a:off x="2716706" y="5283516"/>
            <a:ext cx="1485165" cy="450050"/>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Aprobación del Business </a:t>
            </a:r>
            <a:r>
              <a:rPr lang="es-MX" altLang="ja-JP" sz="900" kern="0" dirty="0" err="1" smtClean="0"/>
              <a:t>Blueprint</a:t>
            </a:r>
            <a:endParaRPr lang="es-MX" altLang="ja-JP" sz="900" kern="0" dirty="0"/>
          </a:p>
        </p:txBody>
      </p:sp>
      <p:sp>
        <p:nvSpPr>
          <p:cNvPr id="57" name="Rectangle 56"/>
          <p:cNvSpPr/>
          <p:nvPr/>
        </p:nvSpPr>
        <p:spPr bwMode="auto">
          <a:xfrm>
            <a:off x="7561545" y="4425523"/>
            <a:ext cx="1540937" cy="407943"/>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Configuración de saldos iniciales en el sistema</a:t>
            </a:r>
            <a:endParaRPr lang="es-MX" altLang="ja-JP" sz="900" kern="0" dirty="0"/>
          </a:p>
        </p:txBody>
      </p:sp>
      <p:sp>
        <p:nvSpPr>
          <p:cNvPr id="58" name="Rectangle 57"/>
          <p:cNvSpPr/>
          <p:nvPr/>
        </p:nvSpPr>
        <p:spPr bwMode="auto">
          <a:xfrm>
            <a:off x="2705939" y="2538211"/>
            <a:ext cx="1540937" cy="408299"/>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900" kern="0" dirty="0" smtClean="0"/>
              <a:t>Levantamiento de Información  (Procesos)</a:t>
            </a:r>
            <a:endParaRPr kumimoji="0" lang="es-MX" altLang="ja-JP" sz="900" b="0" i="0" u="none" strike="noStrike" kern="0" cap="none" spc="0" normalizeH="0" baseline="0" noProof="0" dirty="0">
              <a:ln>
                <a:noFill/>
              </a:ln>
              <a:effectLst/>
              <a:uLnTx/>
              <a:uFillTx/>
            </a:endParaRPr>
          </a:p>
        </p:txBody>
      </p:sp>
      <p:sp>
        <p:nvSpPr>
          <p:cNvPr id="59" name="Rectangle 58"/>
          <p:cNvSpPr/>
          <p:nvPr/>
        </p:nvSpPr>
        <p:spPr bwMode="auto">
          <a:xfrm>
            <a:off x="4381891" y="2538211"/>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t>Configuración del sistema B1</a:t>
            </a:r>
            <a:endParaRPr lang="es-MX" altLang="ja-JP" sz="1000" kern="0" dirty="0"/>
          </a:p>
        </p:txBody>
      </p:sp>
      <p:sp>
        <p:nvSpPr>
          <p:cNvPr id="60" name="Rectangle 59"/>
          <p:cNvSpPr/>
          <p:nvPr/>
        </p:nvSpPr>
        <p:spPr>
          <a:xfrm>
            <a:off x="4327885" y="2511360"/>
            <a:ext cx="1620000" cy="1016961"/>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p:cNvSpPr/>
          <p:nvPr/>
        </p:nvSpPr>
        <p:spPr bwMode="auto">
          <a:xfrm>
            <a:off x="4381891" y="4878471"/>
            <a:ext cx="1485165" cy="405045"/>
          </a:xfrm>
          <a:prstGeom prst="rect">
            <a:avLst/>
          </a:prstGeom>
          <a:solidFill>
            <a:srgbClr val="FFFFFF"/>
          </a:solidFill>
          <a:ln w="9525" cap="flat" cmpd="sng" algn="ctr">
            <a:solidFill>
              <a:srgbClr val="FFFFFF">
                <a:lumMod val="8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8000" tIns="0" rIns="108000" bIns="0" numCol="1" rtlCol="0" anchor="ctr" anchorCtr="0" compatLnSpc="1">
            <a:prstTxWarp prst="textNoShape">
              <a:avLst/>
            </a:prstTxWarp>
            <a:noAutofit/>
          </a:bodyPr>
          <a:lstStyle/>
          <a:p>
            <a:pPr marL="0" marR="0" lvl="0" indent="0" algn="ctr" defTabSz="815771" eaLnBrk="1" fontAlgn="auto" latinLnBrk="0" hangingPunct="1">
              <a:lnSpc>
                <a:spcPct val="100000"/>
              </a:lnSpc>
              <a:spcBef>
                <a:spcPts val="0"/>
              </a:spcBef>
              <a:spcAft>
                <a:spcPts val="269"/>
              </a:spcAft>
              <a:buClrTx/>
              <a:buSzTx/>
              <a:buFontTx/>
              <a:buNone/>
              <a:tabLst/>
              <a:defRPr/>
            </a:pPr>
            <a:r>
              <a:rPr lang="es-MX" altLang="ja-JP" sz="1000" kern="0" dirty="0" smtClean="0"/>
              <a:t>Ejecutar cambios en B1</a:t>
            </a:r>
            <a:endParaRPr lang="es-MX" altLang="ja-JP" sz="1000" kern="0" dirty="0"/>
          </a:p>
        </p:txBody>
      </p:sp>
      <p:sp>
        <p:nvSpPr>
          <p:cNvPr id="62" name="AutoShape 13"/>
          <p:cNvSpPr>
            <a:spLocks noChangeArrowheads="1"/>
          </p:cNvSpPr>
          <p:nvPr/>
        </p:nvSpPr>
        <p:spPr bwMode="auto">
          <a:xfrm flipV="1">
            <a:off x="5957068"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63" name="AutoShape 13"/>
          <p:cNvSpPr>
            <a:spLocks noChangeArrowheads="1"/>
          </p:cNvSpPr>
          <p:nvPr/>
        </p:nvSpPr>
        <p:spPr bwMode="auto">
          <a:xfrm flipV="1">
            <a:off x="7611484" y="5868581"/>
            <a:ext cx="1575175" cy="90010"/>
          </a:xfrm>
          <a:prstGeom prst="triangle">
            <a:avLst>
              <a:gd name="adj" fmla="val 50000"/>
            </a:avLst>
          </a:prstGeom>
          <a:solidFill>
            <a:srgbClr val="FFFFFF">
              <a:lumMod val="85000"/>
            </a:srgbClr>
          </a:solidFill>
          <a:ln w="6350" algn="ctr">
            <a:solidFill>
              <a:srgbClr val="FFFFFF">
                <a:lumMod val="85000"/>
              </a:srgbClr>
            </a:solidFill>
            <a:miter lim="800000"/>
            <a:headEnd type="none" w="sm" len="sm"/>
            <a:tailEnd type="none" w="sm" len="sm"/>
          </a:ln>
          <a:effectLst>
            <a:outerShdw blurRad="50800" dist="38100" dir="2700000" algn="tl" rotWithShape="0">
              <a:prstClr val="black">
                <a:alpha val="40000"/>
              </a:prstClr>
            </a:outerShdw>
          </a:effectLst>
        </p:spPr>
        <p:txBody>
          <a:bodyPr vert="vert270" lIns="90901" tIns="90901" rIns="90901" bIns="90901" anchor="ctr"/>
          <a:lstStyle/>
          <a:p>
            <a:pPr marL="0" marR="0" lvl="0" indent="0" defTabSz="908927"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ea typeface="ＭＳ Ｐゴシック" pitchFamily="34" charset="-128"/>
            </a:endParaRPr>
          </a:p>
        </p:txBody>
      </p:sp>
      <p:sp>
        <p:nvSpPr>
          <p:cNvPr id="76"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77"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78"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79"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Plan de</a:t>
            </a:r>
            <a:r>
              <a:rPr kumimoji="0" lang="en-US" sz="1100" b="0" i="0" u="none" strike="noStrike" kern="1200" cap="none" spc="0" normalizeH="0" noProof="0" dirty="0" smtClean="0">
                <a:ln>
                  <a:noFill/>
                </a:ln>
                <a:solidFill>
                  <a:srgbClr val="BBBCBC"/>
                </a:solidFill>
                <a:effectLst/>
                <a:uLnTx/>
                <a:uFillTx/>
                <a:latin typeface="Verdana"/>
                <a:ea typeface="+mn-ea"/>
                <a:cs typeface="+mn-cs"/>
              </a:rPr>
              <a:t> </a:t>
            </a:r>
            <a:r>
              <a:rPr kumimoji="0" lang="en-US" sz="1100" b="0" i="0" u="none" strike="noStrike" kern="1200" cap="none" spc="0" normalizeH="0" noProof="0" dirty="0" err="1" smtClean="0">
                <a:ln>
                  <a:noFill/>
                </a:ln>
                <a:solidFill>
                  <a:srgbClr val="BBBCBC"/>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80"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81"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82"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83"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84"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85"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86"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684746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sz="quarter" idx="10"/>
          </p:nvPr>
        </p:nvSpPr>
        <p:spPr>
          <a:xfrm>
            <a:off x="469901" y="1291665"/>
            <a:ext cx="9163050" cy="1096438"/>
          </a:xfrm>
        </p:spPr>
        <p:txBody>
          <a:bodyPr/>
          <a:lstStyle/>
          <a:p>
            <a:pPr algn="just">
              <a:lnSpc>
                <a:spcPct val="115000"/>
              </a:lnSpc>
              <a:spcBef>
                <a:spcPct val="50000"/>
              </a:spcBef>
              <a:defRPr/>
            </a:pPr>
            <a:r>
              <a:rPr lang="es-VE" sz="1400" dirty="0">
                <a:latin typeface="Verdana" panose="020B0604030504040204" pitchFamily="34" charset="0"/>
                <a:ea typeface="Verdana" panose="020B0604030504040204" pitchFamily="34" charset="0"/>
                <a:cs typeface="Verdana" panose="020B0604030504040204" pitchFamily="34" charset="0"/>
              </a:rPr>
              <a:t>El éxito de nuestros servicios de Consultoría se debe a la excelente integración de un equipo multidisciplinario de profesionales con amplia y reconocida experiencia y a la incorporación del personal clave de nuestros clientes. Para este proyecto se constituirá un equipo combinado con personal </a:t>
            </a:r>
            <a:r>
              <a:rPr lang="es-VE" sz="1400" dirty="0" smtClean="0">
                <a:latin typeface="Verdana" panose="020B0604030504040204" pitchFamily="34" charset="0"/>
                <a:ea typeface="Verdana" panose="020B0604030504040204" pitchFamily="34" charset="0"/>
                <a:cs typeface="Verdana" panose="020B0604030504040204" pitchFamily="34" charset="0"/>
              </a:rPr>
              <a:t>de </a:t>
            </a:r>
            <a:r>
              <a:rPr lang="en-US" sz="1400" b="1" dirty="0" err="1">
                <a:latin typeface="Verdana" panose="020B0604030504040204" pitchFamily="34" charset="0"/>
                <a:ea typeface="Verdana" panose="020B0604030504040204" pitchFamily="34" charset="0"/>
              </a:rPr>
              <a:t>Industrias</a:t>
            </a:r>
            <a:r>
              <a:rPr lang="en-US" sz="1400" b="1" dirty="0">
                <a:latin typeface="Verdana" panose="020B0604030504040204" pitchFamily="34" charset="0"/>
                <a:ea typeface="Verdana" panose="020B0604030504040204" pitchFamily="34" charset="0"/>
              </a:rPr>
              <a:t> </a:t>
            </a:r>
            <a:r>
              <a:rPr lang="en-US" sz="1400" b="1" dirty="0" err="1">
                <a:latin typeface="Verdana" panose="020B0604030504040204" pitchFamily="34" charset="0"/>
                <a:ea typeface="Verdana" panose="020B0604030504040204" pitchFamily="34" charset="0"/>
              </a:rPr>
              <a:t>Veprocosm</a:t>
            </a:r>
            <a:r>
              <a:rPr lang="en-US" sz="1400" b="1" dirty="0">
                <a:latin typeface="Verdana" panose="020B0604030504040204" pitchFamily="34" charset="0"/>
                <a:ea typeface="Verdana" panose="020B0604030504040204" pitchFamily="34" charset="0"/>
              </a:rPr>
              <a:t> C.A. - </a:t>
            </a:r>
            <a:r>
              <a:rPr lang="en-US" sz="1400" b="1" dirty="0" err="1">
                <a:latin typeface="Verdana" panose="020B0604030504040204" pitchFamily="34" charset="0"/>
                <a:ea typeface="Verdana" panose="020B0604030504040204" pitchFamily="34" charset="0"/>
              </a:rPr>
              <a:t>Dismar</a:t>
            </a:r>
            <a:r>
              <a:rPr lang="en-US" sz="1400" b="1" dirty="0">
                <a:latin typeface="Verdana" panose="020B0604030504040204" pitchFamily="34" charset="0"/>
                <a:ea typeface="Verdana" panose="020B0604030504040204" pitchFamily="34" charset="0"/>
              </a:rPr>
              <a:t> Cosmetics, </a:t>
            </a:r>
            <a:r>
              <a:rPr lang="en-US" sz="1400" b="1" dirty="0" smtClean="0">
                <a:latin typeface="Verdana" panose="020B0604030504040204" pitchFamily="34" charset="0"/>
                <a:ea typeface="Verdana" panose="020B0604030504040204" pitchFamily="34" charset="0"/>
              </a:rPr>
              <a:t>C.A </a:t>
            </a:r>
            <a:r>
              <a:rPr lang="en-US" sz="1400" dirty="0" smtClean="0">
                <a:latin typeface="Verdana" panose="020B0604030504040204" pitchFamily="34" charset="0"/>
                <a:ea typeface="Verdana" panose="020B0604030504040204" pitchFamily="34" charset="0"/>
              </a:rPr>
              <a:t>y </a:t>
            </a:r>
            <a:r>
              <a:rPr lang="en-US" sz="1400" b="1" dirty="0" smtClean="0">
                <a:latin typeface="Verdana" panose="020B0604030504040204" pitchFamily="34" charset="0"/>
                <a:ea typeface="Verdana" panose="020B0604030504040204" pitchFamily="34" charset="0"/>
              </a:rPr>
              <a:t>Deloitte</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Placeholder 3"/>
          <p:cNvSpPr>
            <a:spLocks noGrp="1"/>
          </p:cNvSpPr>
          <p:nvPr>
            <p:ph type="body" sz="quarter" idx="13"/>
          </p:nvPr>
        </p:nvSpPr>
        <p:spPr/>
        <p:txBody>
          <a:bodyPr/>
          <a:lstStyle/>
          <a:p>
            <a:r>
              <a:rPr lang="es-VE" dirty="0" smtClean="0"/>
              <a:t>Equipo de Proyecto</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Equipo y Plan de Trabajo</a:t>
            </a:r>
            <a:endParaRPr lang="es-VE" dirty="0">
              <a:effectLst>
                <a:outerShdw blurRad="38100" dist="38100" dir="2700000" algn="tl">
                  <a:srgbClr val="000000">
                    <a:alpha val="43137"/>
                  </a:srgbClr>
                </a:outerShdw>
              </a:effectLst>
            </a:endParaRPr>
          </a:p>
        </p:txBody>
      </p:sp>
      <p:sp>
        <p:nvSpPr>
          <p:cNvPr id="47" name="Content Placeholder 2"/>
          <p:cNvSpPr txBox="1">
            <a:spLocks/>
          </p:cNvSpPr>
          <p:nvPr/>
        </p:nvSpPr>
        <p:spPr>
          <a:xfrm>
            <a:off x="469901" y="5383907"/>
            <a:ext cx="9163050" cy="1280044"/>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lgn="just">
              <a:lnSpc>
                <a:spcPct val="115000"/>
              </a:lnSpc>
              <a:spcBef>
                <a:spcPct val="50000"/>
              </a:spcBef>
              <a:defRPr/>
            </a:pPr>
            <a:r>
              <a:rPr lang="es-VE" sz="1400" dirty="0">
                <a:latin typeface="Verdana" panose="020B0604030504040204" pitchFamily="34" charset="0"/>
                <a:ea typeface="Verdana" panose="020B0604030504040204" pitchFamily="34" charset="0"/>
                <a:cs typeface="Verdana" panose="020B0604030504040204" pitchFamily="34" charset="0"/>
              </a:rPr>
              <a:t>El equipo trabajará integrado bajo una dirección única, objetivos comunes, responsabilidades claramente definidas y bajo una clara disciplina metodológica; lo que permitirá aprovechar al máximo la experiencia y capacidades del personal asignado orientándolos a la obtención de los objetivos del proyecto</a:t>
            </a:r>
            <a:r>
              <a:rPr lang="es-VE" sz="1400" dirty="0" smtClean="0">
                <a:latin typeface="Verdana" panose="020B0604030504040204" pitchFamily="34" charset="0"/>
                <a:ea typeface="Verdana" panose="020B0604030504040204" pitchFamily="34" charset="0"/>
                <a:cs typeface="Verdana" panose="020B0604030504040204" pitchFamily="34" charset="0"/>
              </a:rPr>
              <a:t>. </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grpSp>
        <p:nvGrpSpPr>
          <p:cNvPr id="16" name="Group 15"/>
          <p:cNvGrpSpPr/>
          <p:nvPr/>
        </p:nvGrpSpPr>
        <p:grpSpPr>
          <a:xfrm>
            <a:off x="2822848" y="2438888"/>
            <a:ext cx="5659069" cy="2758317"/>
            <a:chOff x="3261160" y="3713589"/>
            <a:chExt cx="4239969" cy="1782815"/>
          </a:xfrm>
        </p:grpSpPr>
        <p:sp>
          <p:nvSpPr>
            <p:cNvPr id="17" name="Rectangle 16"/>
            <p:cNvSpPr/>
            <p:nvPr/>
          </p:nvSpPr>
          <p:spPr bwMode="auto">
            <a:xfrm>
              <a:off x="6061129" y="4768387"/>
              <a:ext cx="1440000" cy="504826"/>
            </a:xfrm>
            <a:prstGeom prst="rect">
              <a:avLst/>
            </a:prstGeom>
            <a:noFill/>
            <a:ln w="9525" algn="ctr">
              <a:noFill/>
              <a:miter lim="800000"/>
              <a:headEnd/>
              <a:tailEnd/>
            </a:ln>
            <a:effectLst/>
          </p:spPr>
          <p:txBody>
            <a:bodyPr lIns="90000" tIns="91440" rIns="90000" bIns="91440" rtlCol="0" anchor="ctr"/>
            <a:lstStyle/>
            <a:p>
              <a:pPr marL="179388" indent="-179388" algn="ctr" defTabSz="449263" eaLnBrk="0" hangingPunct="0">
                <a:lnSpc>
                  <a:spcPct val="110000"/>
                </a:lnSpc>
                <a:buClr>
                  <a:srgbClr val="091D5D"/>
                </a:buClr>
                <a:buSzPct val="100000"/>
                <a:buFont typeface="Wingdings" pitchFamily="2" charset="2"/>
                <a:buNone/>
                <a:tabLst>
                  <a:tab pos="457200" algn="l"/>
                  <a:tab pos="906463" algn="l"/>
                  <a:tab pos="1355725" algn="l"/>
                  <a:tab pos="1804988" algn="l"/>
                  <a:tab pos="2254250" algn="l"/>
                  <a:tab pos="2703513" algn="l"/>
                  <a:tab pos="3152775" algn="l"/>
                  <a:tab pos="3602038" algn="l"/>
                  <a:tab pos="4051300" algn="l"/>
                  <a:tab pos="4500563" algn="l"/>
                  <a:tab pos="4949825" algn="l"/>
                  <a:tab pos="5399088" algn="l"/>
                  <a:tab pos="5848350" algn="l"/>
                  <a:tab pos="6297613" algn="l"/>
                  <a:tab pos="6746875" algn="l"/>
                  <a:tab pos="7196138" algn="l"/>
                  <a:tab pos="7645400" algn="l"/>
                  <a:tab pos="8094663" algn="l"/>
                  <a:tab pos="8543925" algn="l"/>
                  <a:tab pos="8993188" algn="l"/>
                </a:tabLst>
              </a:pPr>
              <a:endParaRPr lang="en-US" sz="900" b="1" dirty="0">
                <a:solidFill>
                  <a:srgbClr val="091D5D"/>
                </a:solidFill>
                <a:latin typeface="+mn-lt"/>
                <a:ea typeface="Arial Unicode MS" pitchFamily="34" charset="-128"/>
              </a:endParaRPr>
            </a:p>
          </p:txBody>
        </p:sp>
        <p:grpSp>
          <p:nvGrpSpPr>
            <p:cNvPr id="18" name="Group 156"/>
            <p:cNvGrpSpPr/>
            <p:nvPr/>
          </p:nvGrpSpPr>
          <p:grpSpPr>
            <a:xfrm>
              <a:off x="3356723" y="3713589"/>
              <a:ext cx="2533784" cy="625720"/>
              <a:chOff x="1558701" y="4494916"/>
              <a:chExt cx="2533784" cy="625720"/>
            </a:xfrm>
          </p:grpSpPr>
          <p:sp>
            <p:nvSpPr>
              <p:cNvPr id="36" name="Rectangle 29"/>
              <p:cNvSpPr>
                <a:spLocks noChangeArrowheads="1"/>
              </p:cNvSpPr>
              <p:nvPr/>
            </p:nvSpPr>
            <p:spPr bwMode="auto">
              <a:xfrm>
                <a:off x="1558702" y="4494916"/>
                <a:ext cx="2533783" cy="189391"/>
              </a:xfrm>
              <a:prstGeom prst="rect">
                <a:avLst/>
              </a:prstGeom>
              <a:solidFill>
                <a:schemeClr val="bg1">
                  <a:lumMod val="65000"/>
                </a:schemeClr>
              </a:solidFill>
              <a:ln w="12700" algn="ctr">
                <a:solidFill>
                  <a:srgbClr val="86BC25"/>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smtClean="0">
                    <a:solidFill>
                      <a:srgbClr val="FFFFFF"/>
                    </a:solidFill>
                    <a:latin typeface="+mn-lt"/>
                  </a:rPr>
                  <a:t>Gerencia del Proyecto</a:t>
                </a:r>
              </a:p>
            </p:txBody>
          </p:sp>
          <p:sp>
            <p:nvSpPr>
              <p:cNvPr id="37" name="Rectangle 29"/>
              <p:cNvSpPr>
                <a:spLocks noChangeArrowheads="1"/>
              </p:cNvSpPr>
              <p:nvPr/>
            </p:nvSpPr>
            <p:spPr bwMode="auto">
              <a:xfrm>
                <a:off x="1558701" y="4683384"/>
                <a:ext cx="1196511" cy="176480"/>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Deloitte</a:t>
                </a:r>
              </a:p>
            </p:txBody>
          </p:sp>
          <p:sp>
            <p:nvSpPr>
              <p:cNvPr id="38" name="Rectangle 29"/>
              <p:cNvSpPr>
                <a:spLocks noChangeArrowheads="1"/>
              </p:cNvSpPr>
              <p:nvPr/>
            </p:nvSpPr>
            <p:spPr bwMode="auto">
              <a:xfrm>
                <a:off x="2755214" y="4683385"/>
                <a:ext cx="1337270" cy="176480"/>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a:solidFill>
                      <a:srgbClr val="FFFFFF"/>
                    </a:solidFill>
                  </a:rPr>
                  <a:t>Industrias </a:t>
                </a:r>
                <a:r>
                  <a:rPr lang="es-UY" sz="900" b="1" dirty="0" err="1">
                    <a:solidFill>
                      <a:srgbClr val="FFFFFF"/>
                    </a:solidFill>
                  </a:rPr>
                  <a:t>Veprocosm</a:t>
                </a:r>
                <a:r>
                  <a:rPr lang="es-UY" sz="900" b="1" dirty="0">
                    <a:solidFill>
                      <a:srgbClr val="FFFFFF"/>
                    </a:solidFill>
                  </a:rPr>
                  <a:t> C.A. - </a:t>
                </a:r>
                <a:r>
                  <a:rPr lang="es-UY" sz="900" b="1" dirty="0" err="1">
                    <a:solidFill>
                      <a:srgbClr val="FFFFFF"/>
                    </a:solidFill>
                  </a:rPr>
                  <a:t>Dismar</a:t>
                </a:r>
                <a:r>
                  <a:rPr lang="es-UY" sz="900" b="1" dirty="0">
                    <a:solidFill>
                      <a:srgbClr val="FFFFFF"/>
                    </a:solidFill>
                  </a:rPr>
                  <a:t> </a:t>
                </a:r>
                <a:r>
                  <a:rPr lang="es-UY" sz="900" b="1" dirty="0" err="1">
                    <a:solidFill>
                      <a:srgbClr val="FFFFFF"/>
                    </a:solidFill>
                  </a:rPr>
                  <a:t>Cosmetics</a:t>
                </a:r>
                <a:r>
                  <a:rPr lang="es-UY" sz="900" b="1" dirty="0">
                    <a:solidFill>
                      <a:srgbClr val="FFFFFF"/>
                    </a:solidFill>
                  </a:rPr>
                  <a:t>, C.A</a:t>
                </a:r>
                <a:endParaRPr lang="es-UY" sz="900" b="1" dirty="0" smtClean="0">
                  <a:solidFill>
                    <a:srgbClr val="FFFFFF"/>
                  </a:solidFill>
                  <a:latin typeface="+mn-lt"/>
                </a:endParaRPr>
              </a:p>
            </p:txBody>
          </p:sp>
          <p:sp>
            <p:nvSpPr>
              <p:cNvPr id="39" name="Rectangle 30"/>
              <p:cNvSpPr>
                <a:spLocks noChangeArrowheads="1"/>
              </p:cNvSpPr>
              <p:nvPr/>
            </p:nvSpPr>
            <p:spPr bwMode="auto">
              <a:xfrm>
                <a:off x="1558702" y="4859826"/>
                <a:ext cx="1196512" cy="260810"/>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Gerente de Proyecto</a:t>
                </a:r>
                <a:endParaRPr lang="es-UY" sz="900" dirty="0">
                  <a:solidFill>
                    <a:srgbClr val="000000"/>
                  </a:solidFill>
                  <a:latin typeface="+mn-lt"/>
                </a:endParaRPr>
              </a:p>
            </p:txBody>
          </p:sp>
          <p:sp>
            <p:nvSpPr>
              <p:cNvPr id="40" name="Rectangle 30"/>
              <p:cNvSpPr>
                <a:spLocks noChangeArrowheads="1"/>
              </p:cNvSpPr>
              <p:nvPr/>
            </p:nvSpPr>
            <p:spPr bwMode="auto">
              <a:xfrm>
                <a:off x="2755214" y="4859826"/>
                <a:ext cx="1337269" cy="260809"/>
              </a:xfrm>
              <a:prstGeom prst="rect">
                <a:avLst/>
              </a:prstGeom>
              <a:solidFill>
                <a:schemeClr val="bg1"/>
              </a:solidFill>
              <a:ln w="12700" algn="ctr">
                <a:solidFill>
                  <a:srgbClr val="86BC25"/>
                </a:solidFill>
                <a:miter lim="800000"/>
                <a:headEnd/>
                <a:tailEnd/>
              </a:ln>
            </p:spPr>
            <p:txBody>
              <a:bodyPr wrap="square" lIns="36000" tIns="36000" rIns="36000" bIns="36000">
                <a:no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 Líder</a:t>
                </a:r>
                <a:r>
                  <a:rPr lang="es-UY" sz="900" dirty="0">
                    <a:solidFill>
                      <a:srgbClr val="000000"/>
                    </a:solidFill>
                    <a:latin typeface="+mn-lt"/>
                  </a:rPr>
                  <a:t> </a:t>
                </a:r>
                <a:br>
                  <a:rPr lang="es-UY" sz="900" dirty="0">
                    <a:solidFill>
                      <a:srgbClr val="000000"/>
                    </a:solidFill>
                    <a:latin typeface="+mn-lt"/>
                  </a:rPr>
                </a:br>
                <a:r>
                  <a:rPr lang="es-UY" sz="900" dirty="0" smtClean="0">
                    <a:solidFill>
                      <a:srgbClr val="000000"/>
                    </a:solidFill>
                    <a:latin typeface="+mn-lt"/>
                  </a:rPr>
                  <a:t>de Proyecto </a:t>
                </a:r>
                <a:endParaRPr lang="es-UY" sz="900" dirty="0">
                  <a:solidFill>
                    <a:srgbClr val="000000"/>
                  </a:solidFill>
                  <a:latin typeface="+mn-lt"/>
                </a:endParaRPr>
              </a:p>
            </p:txBody>
          </p:sp>
        </p:grpSp>
        <p:cxnSp>
          <p:nvCxnSpPr>
            <p:cNvPr id="19" name="Straight Connector 18"/>
            <p:cNvCxnSpPr>
              <a:stCxn id="40" idx="1"/>
              <a:endCxn id="21" idx="0"/>
            </p:cNvCxnSpPr>
            <p:nvPr/>
          </p:nvCxnSpPr>
          <p:spPr>
            <a:xfrm flipH="1">
              <a:off x="4548758" y="4208904"/>
              <a:ext cx="4477" cy="616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261161" y="5022577"/>
              <a:ext cx="2575197" cy="473827"/>
              <a:chOff x="1714287" y="4806553"/>
              <a:chExt cx="2575197" cy="473827"/>
            </a:xfrm>
          </p:grpSpPr>
          <p:sp>
            <p:nvSpPr>
              <p:cNvPr id="22" name="Rectangle 21"/>
              <p:cNvSpPr>
                <a:spLocks noChangeArrowheads="1"/>
              </p:cNvSpPr>
              <p:nvPr/>
            </p:nvSpPr>
            <p:spPr bwMode="auto">
              <a:xfrm>
                <a:off x="1714287" y="4806554"/>
                <a:ext cx="1237518" cy="195807"/>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Deloitte</a:t>
                </a:r>
              </a:p>
            </p:txBody>
          </p:sp>
          <p:sp>
            <p:nvSpPr>
              <p:cNvPr id="25" name="Rectangle 29"/>
              <p:cNvSpPr>
                <a:spLocks noChangeArrowheads="1"/>
              </p:cNvSpPr>
              <p:nvPr/>
            </p:nvSpPr>
            <p:spPr bwMode="auto">
              <a:xfrm>
                <a:off x="2951803" y="4806553"/>
                <a:ext cx="1337681" cy="195805"/>
              </a:xfrm>
              <a:prstGeom prst="rect">
                <a:avLst/>
              </a:prstGeom>
              <a:solidFill>
                <a:schemeClr val="tx1"/>
              </a:solidFill>
              <a:ln w="12700" algn="ctr">
                <a:solidFill>
                  <a:srgbClr val="92D400"/>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a:solidFill>
                      <a:srgbClr val="FFFFFF"/>
                    </a:solidFill>
                  </a:rPr>
                  <a:t>Industrias </a:t>
                </a:r>
                <a:r>
                  <a:rPr lang="es-UY" sz="900" b="1" dirty="0" err="1">
                    <a:solidFill>
                      <a:srgbClr val="FFFFFF"/>
                    </a:solidFill>
                  </a:rPr>
                  <a:t>Veprocosm</a:t>
                </a:r>
                <a:r>
                  <a:rPr lang="es-UY" sz="900" b="1" dirty="0">
                    <a:solidFill>
                      <a:srgbClr val="FFFFFF"/>
                    </a:solidFill>
                  </a:rPr>
                  <a:t> C.A. - </a:t>
                </a:r>
                <a:r>
                  <a:rPr lang="es-UY" sz="900" b="1" dirty="0" err="1">
                    <a:solidFill>
                      <a:srgbClr val="FFFFFF"/>
                    </a:solidFill>
                  </a:rPr>
                  <a:t>Dismar</a:t>
                </a:r>
                <a:r>
                  <a:rPr lang="es-UY" sz="900" b="1" dirty="0">
                    <a:solidFill>
                      <a:srgbClr val="FFFFFF"/>
                    </a:solidFill>
                  </a:rPr>
                  <a:t> </a:t>
                </a:r>
                <a:r>
                  <a:rPr lang="es-UY" sz="900" b="1" dirty="0" err="1">
                    <a:solidFill>
                      <a:srgbClr val="FFFFFF"/>
                    </a:solidFill>
                  </a:rPr>
                  <a:t>Cosmetics</a:t>
                </a:r>
                <a:r>
                  <a:rPr lang="es-UY" sz="900" b="1" dirty="0">
                    <a:solidFill>
                      <a:srgbClr val="FFFFFF"/>
                    </a:solidFill>
                  </a:rPr>
                  <a:t>, C.A</a:t>
                </a:r>
              </a:p>
            </p:txBody>
          </p:sp>
          <p:sp>
            <p:nvSpPr>
              <p:cNvPr id="34" name="Rectangle 30"/>
              <p:cNvSpPr>
                <a:spLocks noChangeArrowheads="1"/>
              </p:cNvSpPr>
              <p:nvPr/>
            </p:nvSpPr>
            <p:spPr bwMode="auto">
              <a:xfrm>
                <a:off x="1714287" y="5002358"/>
                <a:ext cx="1237515" cy="278022"/>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(2) </a:t>
                </a:r>
                <a:r>
                  <a:rPr lang="es-UY" sz="900" dirty="0" smtClean="0">
                    <a:solidFill>
                      <a:srgbClr val="000000"/>
                    </a:solidFill>
                    <a:latin typeface="+mn-lt"/>
                  </a:rPr>
                  <a:t>Tres Consultores </a:t>
                </a:r>
                <a:r>
                  <a:rPr lang="es-UY" sz="900" dirty="0">
                    <a:solidFill>
                      <a:srgbClr val="000000"/>
                    </a:solidFill>
                    <a:latin typeface="+mn-lt"/>
                  </a:rPr>
                  <a:t>Funcionales </a:t>
                </a:r>
                <a:r>
                  <a:rPr lang="es-UY" sz="900" dirty="0" smtClean="0">
                    <a:solidFill>
                      <a:srgbClr val="000000"/>
                    </a:solidFill>
                    <a:latin typeface="+mn-lt"/>
                  </a:rPr>
                  <a:t>B1</a:t>
                </a:r>
                <a:endParaRPr lang="es-UY" sz="900" dirty="0">
                  <a:solidFill>
                    <a:srgbClr val="000000"/>
                  </a:solidFill>
                  <a:latin typeface="+mn-lt"/>
                </a:endParaRPr>
              </a:p>
            </p:txBody>
          </p:sp>
          <p:sp>
            <p:nvSpPr>
              <p:cNvPr id="35" name="Rectangle 30"/>
              <p:cNvSpPr>
                <a:spLocks noChangeArrowheads="1"/>
              </p:cNvSpPr>
              <p:nvPr/>
            </p:nvSpPr>
            <p:spPr bwMode="auto">
              <a:xfrm>
                <a:off x="2951802" y="5003280"/>
                <a:ext cx="1337681" cy="277100"/>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algn="ctr">
                  <a:lnSpc>
                    <a:spcPct val="106000"/>
                  </a:lnSpc>
                  <a:spcBef>
                    <a:spcPct val="80000"/>
                  </a:spcBef>
                  <a:buClr>
                    <a:srgbClr val="000000"/>
                  </a:buClr>
                  <a:buSzPct val="80000"/>
                  <a:buFont typeface="Wingdings" pitchFamily="2" charset="2"/>
                  <a:buNone/>
                </a:pPr>
                <a:r>
                  <a:rPr lang="es-UY" sz="900" dirty="0" smtClean="0">
                    <a:solidFill>
                      <a:srgbClr val="000000"/>
                    </a:solidFill>
                    <a:latin typeface="+mn-lt"/>
                  </a:rPr>
                  <a:t>Usuarios Clave</a:t>
                </a:r>
                <a:endParaRPr lang="es-UY" sz="900" dirty="0">
                  <a:solidFill>
                    <a:srgbClr val="000000"/>
                  </a:solidFill>
                  <a:latin typeface="+mn-lt"/>
                </a:endParaRPr>
              </a:p>
            </p:txBody>
          </p:sp>
        </p:grpSp>
        <p:sp>
          <p:nvSpPr>
            <p:cNvPr id="21" name="Rectangle 29"/>
            <p:cNvSpPr>
              <a:spLocks noChangeArrowheads="1"/>
            </p:cNvSpPr>
            <p:nvPr/>
          </p:nvSpPr>
          <p:spPr bwMode="auto">
            <a:xfrm>
              <a:off x="3261160" y="4825545"/>
              <a:ext cx="2575196" cy="195255"/>
            </a:xfrm>
            <a:prstGeom prst="rect">
              <a:avLst/>
            </a:prstGeom>
            <a:solidFill>
              <a:schemeClr val="bg1">
                <a:lumMod val="65000"/>
              </a:schemeClr>
            </a:solidFill>
            <a:ln w="12700" algn="ctr">
              <a:solidFill>
                <a:srgbClr val="86BC25"/>
              </a:solidFill>
              <a:miter lim="800000"/>
              <a:headEnd/>
              <a:tailEnd/>
            </a:ln>
          </p:spPr>
          <p:txBody>
            <a:bodyPr wrap="square" lIns="36000" tIns="36000" rIns="36000" bIns="36000" anchor="ctr" anchorCtr="1">
              <a:noAutofit/>
            </a:bodyPr>
            <a:lstStyle/>
            <a:p>
              <a:pPr algn="ctr">
                <a:lnSpc>
                  <a:spcPct val="106000"/>
                </a:lnSpc>
                <a:spcBef>
                  <a:spcPct val="80000"/>
                </a:spcBef>
                <a:buClr>
                  <a:srgbClr val="000000"/>
                </a:buClr>
                <a:buSzPct val="80000"/>
                <a:buFont typeface="Wingdings" pitchFamily="2" charset="2"/>
                <a:buNone/>
              </a:pPr>
              <a:r>
                <a:rPr lang="es-UY" sz="900" b="1" dirty="0" smtClean="0">
                  <a:solidFill>
                    <a:srgbClr val="FFFFFF"/>
                  </a:solidFill>
                  <a:latin typeface="+mn-lt"/>
                </a:rPr>
                <a:t>Equipo Funcional</a:t>
              </a:r>
            </a:p>
          </p:txBody>
        </p:sp>
      </p:grpSp>
      <p:sp>
        <p:nvSpPr>
          <p:cNvPr id="41" name="Rectangle 29"/>
          <p:cNvSpPr>
            <a:spLocks noChangeArrowheads="1"/>
          </p:cNvSpPr>
          <p:nvPr/>
        </p:nvSpPr>
        <p:spPr bwMode="auto">
          <a:xfrm>
            <a:off x="7329685" y="2388659"/>
            <a:ext cx="1845206" cy="225028"/>
          </a:xfrm>
          <a:prstGeom prst="rect">
            <a:avLst/>
          </a:prstGeom>
          <a:solidFill>
            <a:srgbClr val="002060"/>
          </a:solidFill>
          <a:ln w="12700" algn="ctr">
            <a:solidFill>
              <a:srgbClr val="0070C0"/>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Comité Dirección</a:t>
            </a:r>
          </a:p>
        </p:txBody>
      </p:sp>
      <p:sp>
        <p:nvSpPr>
          <p:cNvPr id="42" name="Rectangle 30"/>
          <p:cNvSpPr>
            <a:spLocks noChangeArrowheads="1"/>
          </p:cNvSpPr>
          <p:nvPr/>
        </p:nvSpPr>
        <p:spPr bwMode="auto">
          <a:xfrm>
            <a:off x="7329686" y="2626326"/>
            <a:ext cx="1845206" cy="339005"/>
          </a:xfrm>
          <a:prstGeom prst="rect">
            <a:avLst/>
          </a:prstGeom>
          <a:solidFill>
            <a:schemeClr val="bg1"/>
          </a:solidFill>
          <a:ln w="12700" algn="ctr">
            <a:solidFill>
              <a:srgbClr val="72C7E7"/>
            </a:solidFill>
            <a:miter lim="800000"/>
            <a:headEnd/>
            <a:tailEnd/>
          </a:ln>
        </p:spPr>
        <p:txBody>
          <a:bodyPr wrap="square" lIns="36000" tIns="36000" rIns="36000" bIns="36000" anchor="ctr">
            <a:noAutofit/>
          </a:bodyPr>
          <a:lstStyle/>
          <a:p>
            <a:pPr algn="ctr">
              <a:spcBef>
                <a:spcPct val="80000"/>
              </a:spcBef>
              <a:buClr>
                <a:srgbClr val="000000"/>
              </a:buClr>
              <a:buSzPct val="80000"/>
              <a:buFont typeface="Wingdings" pitchFamily="2" charset="2"/>
              <a:buNone/>
            </a:pPr>
            <a:r>
              <a:rPr lang="es-UY" sz="900" dirty="0" smtClean="0">
                <a:solidFill>
                  <a:srgbClr val="000000"/>
                </a:solidFill>
                <a:latin typeface="+mn-lt"/>
              </a:rPr>
              <a:t>Sponsor  </a:t>
            </a:r>
            <a:r>
              <a:rPr lang="es-UY" sz="900" dirty="0" err="1" smtClean="0">
                <a:solidFill>
                  <a:srgbClr val="000000"/>
                </a:solidFill>
                <a:latin typeface="+mn-lt"/>
              </a:rPr>
              <a:t>LinkCo</a:t>
            </a:r>
            <a:r>
              <a:rPr lang="es-UY" sz="900" dirty="0" smtClean="0">
                <a:solidFill>
                  <a:srgbClr val="000000"/>
                </a:solidFill>
                <a:latin typeface="+mn-lt"/>
              </a:rPr>
              <a:t> y Socio </a:t>
            </a:r>
            <a:r>
              <a:rPr lang="es-UY" sz="900" dirty="0" err="1" smtClean="0">
                <a:solidFill>
                  <a:srgbClr val="000000"/>
                </a:solidFill>
                <a:latin typeface="+mn-lt"/>
              </a:rPr>
              <a:t>Deloitte</a:t>
            </a:r>
            <a:endParaRPr lang="es-UY" sz="900" dirty="0" smtClean="0">
              <a:solidFill>
                <a:srgbClr val="000000"/>
              </a:solidFill>
              <a:latin typeface="+mn-lt"/>
            </a:endParaRPr>
          </a:p>
        </p:txBody>
      </p:sp>
      <p:sp>
        <p:nvSpPr>
          <p:cNvPr id="44" name="Rectangle 29"/>
          <p:cNvSpPr>
            <a:spLocks noChangeArrowheads="1"/>
          </p:cNvSpPr>
          <p:nvPr/>
        </p:nvSpPr>
        <p:spPr bwMode="auto">
          <a:xfrm>
            <a:off x="7329685" y="2388659"/>
            <a:ext cx="1845206" cy="22502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Comité Dirección</a:t>
            </a:r>
          </a:p>
        </p:txBody>
      </p:sp>
      <p:sp>
        <p:nvSpPr>
          <p:cNvPr id="45" name="Rectangle 30"/>
          <p:cNvSpPr>
            <a:spLocks noChangeArrowheads="1"/>
          </p:cNvSpPr>
          <p:nvPr/>
        </p:nvSpPr>
        <p:spPr bwMode="auto">
          <a:xfrm>
            <a:off x="7329686" y="2626326"/>
            <a:ext cx="1845206" cy="475797"/>
          </a:xfrm>
          <a:prstGeom prst="rect">
            <a:avLst/>
          </a:prstGeom>
          <a:solidFill>
            <a:schemeClr val="bg1"/>
          </a:solidFill>
          <a:ln w="12700" algn="ctr">
            <a:solidFill>
              <a:srgbClr val="86BC25"/>
            </a:solidFill>
            <a:miter lim="800000"/>
            <a:headEnd/>
            <a:tailEnd/>
          </a:ln>
        </p:spPr>
        <p:txBody>
          <a:bodyPr wrap="square" lIns="36000" tIns="36000" rIns="36000" bIns="36000" anchor="ctr">
            <a:noAutofit/>
          </a:bodyPr>
          <a:lstStyle/>
          <a:p>
            <a:pPr algn="ctr">
              <a:spcBef>
                <a:spcPct val="80000"/>
              </a:spcBef>
              <a:buClr>
                <a:srgbClr val="000000"/>
              </a:buClr>
              <a:buSzPct val="80000"/>
              <a:buFont typeface="Wingdings" pitchFamily="2" charset="2"/>
              <a:buNone/>
            </a:pPr>
            <a:r>
              <a:rPr lang="es-UY" sz="900" dirty="0" smtClean="0">
                <a:solidFill>
                  <a:srgbClr val="000000"/>
                </a:solidFill>
                <a:latin typeface="+mn-lt"/>
              </a:rPr>
              <a:t>Sponsor </a:t>
            </a:r>
            <a:r>
              <a:rPr lang="es-UY" sz="900" dirty="0">
                <a:solidFill>
                  <a:srgbClr val="000000"/>
                </a:solidFill>
              </a:rPr>
              <a:t>Industrias </a:t>
            </a:r>
            <a:r>
              <a:rPr lang="es-UY" sz="900" dirty="0" err="1">
                <a:solidFill>
                  <a:srgbClr val="000000"/>
                </a:solidFill>
              </a:rPr>
              <a:t>Veprocosm</a:t>
            </a:r>
            <a:r>
              <a:rPr lang="es-UY" sz="900" dirty="0">
                <a:solidFill>
                  <a:srgbClr val="000000"/>
                </a:solidFill>
              </a:rPr>
              <a:t> C.A. - </a:t>
            </a:r>
            <a:r>
              <a:rPr lang="es-UY" sz="900" dirty="0" err="1">
                <a:solidFill>
                  <a:srgbClr val="000000"/>
                </a:solidFill>
              </a:rPr>
              <a:t>Dismar</a:t>
            </a:r>
            <a:r>
              <a:rPr lang="es-UY" sz="900" dirty="0">
                <a:solidFill>
                  <a:srgbClr val="000000"/>
                </a:solidFill>
              </a:rPr>
              <a:t> </a:t>
            </a:r>
            <a:r>
              <a:rPr lang="es-UY" sz="900" dirty="0" err="1">
                <a:solidFill>
                  <a:srgbClr val="000000"/>
                </a:solidFill>
              </a:rPr>
              <a:t>Cosmetics</a:t>
            </a:r>
            <a:r>
              <a:rPr lang="es-UY" sz="900" dirty="0">
                <a:solidFill>
                  <a:srgbClr val="000000"/>
                </a:solidFill>
              </a:rPr>
              <a:t>, C.A- </a:t>
            </a:r>
            <a:r>
              <a:rPr lang="es-UY" sz="900" dirty="0" smtClean="0">
                <a:solidFill>
                  <a:srgbClr val="000000"/>
                </a:solidFill>
                <a:latin typeface="+mn-lt"/>
              </a:rPr>
              <a:t>Socio </a:t>
            </a:r>
            <a:r>
              <a:rPr lang="es-UY" sz="900" dirty="0" err="1" smtClean="0">
                <a:solidFill>
                  <a:srgbClr val="000000"/>
                </a:solidFill>
                <a:latin typeface="+mn-lt"/>
              </a:rPr>
              <a:t>Deloitte</a:t>
            </a:r>
            <a:endParaRPr lang="es-UY" sz="900" dirty="0" smtClean="0">
              <a:solidFill>
                <a:srgbClr val="000000"/>
              </a:solidFill>
              <a:latin typeface="+mn-lt"/>
            </a:endParaRPr>
          </a:p>
        </p:txBody>
      </p:sp>
      <p:cxnSp>
        <p:nvCxnSpPr>
          <p:cNvPr id="48" name="Straight Connector 47"/>
          <p:cNvCxnSpPr>
            <a:stCxn id="38" idx="3"/>
            <a:endCxn id="45" idx="1"/>
          </p:cNvCxnSpPr>
          <p:nvPr/>
        </p:nvCxnSpPr>
        <p:spPr>
          <a:xfrm flipV="1">
            <a:off x="6332225" y="2864225"/>
            <a:ext cx="997461" cy="278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Rectangle 29"/>
          <p:cNvSpPr>
            <a:spLocks noChangeArrowheads="1"/>
          </p:cNvSpPr>
          <p:nvPr/>
        </p:nvSpPr>
        <p:spPr bwMode="auto">
          <a:xfrm>
            <a:off x="730987" y="3500838"/>
            <a:ext cx="1845206" cy="22502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lvl="0" algn="ctr">
              <a:lnSpc>
                <a:spcPct val="106000"/>
              </a:lnSpc>
              <a:spcBef>
                <a:spcPct val="80000"/>
              </a:spcBef>
              <a:buClr>
                <a:srgbClr val="000000"/>
              </a:buClr>
              <a:buSzPct val="80000"/>
            </a:pPr>
            <a:r>
              <a:rPr lang="es-UY" sz="900" b="1" dirty="0" smtClean="0">
                <a:solidFill>
                  <a:srgbClr val="FFFFFF"/>
                </a:solidFill>
                <a:latin typeface="+mn-lt"/>
              </a:rPr>
              <a:t>Arquitecto de Software</a:t>
            </a:r>
          </a:p>
        </p:txBody>
      </p:sp>
      <p:sp>
        <p:nvSpPr>
          <p:cNvPr id="50" name="Rectangle 30"/>
          <p:cNvSpPr>
            <a:spLocks noChangeArrowheads="1"/>
          </p:cNvSpPr>
          <p:nvPr/>
        </p:nvSpPr>
        <p:spPr bwMode="auto">
          <a:xfrm>
            <a:off x="730988" y="3738505"/>
            <a:ext cx="1845206" cy="339005"/>
          </a:xfrm>
          <a:prstGeom prst="rect">
            <a:avLst/>
          </a:prstGeom>
          <a:solidFill>
            <a:schemeClr val="bg1"/>
          </a:solidFill>
          <a:ln w="12700" algn="ctr">
            <a:solidFill>
              <a:srgbClr val="86BC25"/>
            </a:solidFill>
            <a:miter lim="800000"/>
            <a:headEnd/>
            <a:tailEnd/>
          </a:ln>
        </p:spPr>
        <p:txBody>
          <a:bodyPr wrap="square" lIns="36000" tIns="36000" rIns="36000" bIns="36000" anchor="ctr">
            <a:noAutofit/>
          </a:bodyPr>
          <a:lstStyle/>
          <a:p>
            <a:pPr algn="ctr">
              <a:spcBef>
                <a:spcPct val="80000"/>
              </a:spcBef>
              <a:buClr>
                <a:srgbClr val="000000"/>
              </a:buClr>
              <a:buSzPct val="80000"/>
              <a:buFont typeface="Wingdings" pitchFamily="2" charset="2"/>
              <a:buNone/>
            </a:pPr>
            <a:r>
              <a:rPr lang="es-UY" sz="900" dirty="0" smtClean="0">
                <a:solidFill>
                  <a:srgbClr val="000000"/>
                </a:solidFill>
                <a:latin typeface="+mn-lt"/>
              </a:rPr>
              <a:t>Desarrollador</a:t>
            </a:r>
          </a:p>
        </p:txBody>
      </p:sp>
      <p:cxnSp>
        <p:nvCxnSpPr>
          <p:cNvPr id="51" name="Elbow Connector 50"/>
          <p:cNvCxnSpPr>
            <a:stCxn id="50" idx="3"/>
            <a:endCxn id="37" idx="3"/>
          </p:cNvCxnSpPr>
          <p:nvPr/>
        </p:nvCxnSpPr>
        <p:spPr>
          <a:xfrm flipV="1">
            <a:off x="2576194" y="2867003"/>
            <a:ext cx="1971180" cy="1041005"/>
          </a:xfrm>
          <a:prstGeom prst="bentConnector3">
            <a:avLst>
              <a:gd name="adj1" fmla="val 996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6"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2"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3"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54"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5"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6"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7"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8"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9"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0"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713681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s-VE" dirty="0" smtClean="0"/>
              <a:t>Roles del Equipo de Trabajo (</a:t>
            </a:r>
            <a:r>
              <a:rPr lang="es-VE" dirty="0" err="1" smtClean="0"/>
              <a:t>Deloitte</a:t>
            </a:r>
            <a:r>
              <a:rPr lang="es-VE" dirty="0" smtClean="0"/>
              <a:t>)</a:t>
            </a:r>
            <a:endParaRPr lang="es-VE" dirty="0"/>
          </a:p>
        </p:txBody>
      </p:sp>
      <p:sp>
        <p:nvSpPr>
          <p:cNvPr id="3" name="Title 2"/>
          <p:cNvSpPr>
            <a:spLocks noGrp="1"/>
          </p:cNvSpPr>
          <p:nvPr>
            <p:ph type="title"/>
          </p:nvPr>
        </p:nvSpPr>
        <p:spPr/>
        <p:txBody>
          <a:bodyPr/>
          <a:lstStyle/>
          <a:p>
            <a:r>
              <a:rPr lang="es-VE" dirty="0">
                <a:effectLst>
                  <a:outerShdw blurRad="38100" dist="38100" dir="2700000" algn="tl">
                    <a:srgbClr val="000000">
                      <a:alpha val="43137"/>
                    </a:srgbClr>
                  </a:outerShdw>
                </a:effectLst>
              </a:rPr>
              <a:t>Equipo y Plan de Trabajo</a:t>
            </a:r>
          </a:p>
        </p:txBody>
      </p:sp>
      <p:graphicFrame>
        <p:nvGraphicFramePr>
          <p:cNvPr id="19" name="Group 287"/>
          <p:cNvGraphicFramePr>
            <a:graphicFrameLocks/>
          </p:cNvGraphicFramePr>
          <p:nvPr>
            <p:extLst/>
          </p:nvPr>
        </p:nvGraphicFramePr>
        <p:xfrm>
          <a:off x="469900" y="1023171"/>
          <a:ext cx="9638119" cy="5215113"/>
        </p:xfrm>
        <a:graphic>
          <a:graphicData uri="http://schemas.openxmlformats.org/drawingml/2006/table">
            <a:tbl>
              <a:tblPr/>
              <a:tblGrid>
                <a:gridCol w="1921490">
                  <a:extLst>
                    <a:ext uri="{9D8B030D-6E8A-4147-A177-3AD203B41FA5}">
                      <a16:colId xmlns:a16="http://schemas.microsoft.com/office/drawing/2014/main" val="20000"/>
                    </a:ext>
                  </a:extLst>
                </a:gridCol>
                <a:gridCol w="7716629">
                  <a:extLst>
                    <a:ext uri="{9D8B030D-6E8A-4147-A177-3AD203B41FA5}">
                      <a16:colId xmlns:a16="http://schemas.microsoft.com/office/drawing/2014/main" val="20001"/>
                    </a:ext>
                  </a:extLst>
                </a:gridCol>
              </a:tblGrid>
              <a:tr h="336047">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Roles</a:t>
                      </a:r>
                    </a:p>
                  </a:txBody>
                  <a:tcPr marL="100600" marR="100600" marT="103653" marB="103653" anchor="ctr"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Responsabilidades</a:t>
                      </a:r>
                    </a:p>
                  </a:txBody>
                  <a:tcPr marL="100600" marR="100600" marT="103653" marB="103653"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6603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Comité de Dirección</a:t>
                      </a:r>
                      <a:endParaRPr kumimoji="0" lang="es-VE" sz="1200" b="0" i="0" u="none" strike="noStrike" cap="none" normalizeH="0" baseline="0" noProof="0" dirty="0" smtClean="0">
                        <a:ln>
                          <a:noFill/>
                        </a:ln>
                        <a:solidFill>
                          <a:schemeClr val="tx1"/>
                        </a:solidFill>
                        <a:effectLst/>
                        <a:latin typeface="Arial" pitchFamily="34" charset="0"/>
                      </a:endParaRP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A4D400"/>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Reunirse periódicamente para revisar el progreso y ofrecer asesoría/perspectiva  al equipo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Comunicar la importancia del proyecto al resto de la organización y resolver conflictos y obstáculos que surjan</a:t>
                      </a:r>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a:noFill/>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4858">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Gerencia de Proyecto </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Participar activamente en las sesiones de trabajo/validación para asegurar la optimización de los esfuerzos de los equipos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Coordinar la disponibilidad de los recursos y personal necesarios</a:t>
                      </a:r>
                      <a:r>
                        <a:rPr lang="es-VE" sz="1200" baseline="0" dirty="0" smtClean="0"/>
                        <a:t> para el proyecto</a:t>
                      </a:r>
                      <a:endParaRPr lang="es-VE" sz="1200" dirty="0" smtClean="0"/>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Trabajar con el equipo del proyecto para supervisar el plan de trabajo y hacer los ajustes necesarios</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ES" sz="1200" dirty="0" smtClean="0">
                          <a:latin typeface="Verdana" panose="020B0604030504040204" pitchFamily="34" charset="0"/>
                          <a:ea typeface="Verdana" panose="020B0604030504040204" pitchFamily="34" charset="0"/>
                          <a:cs typeface="Verdana" panose="020B0604030504040204" pitchFamily="34" charset="0"/>
                        </a:rPr>
                        <a:t>Responsable del seguimiento y control, de evaluar riesgos potenciales y proponer las medidas necesarias para asegurar el éxito del trabajo a realizar</a:t>
                      </a: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255">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Consultores Funcionales </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A1DE"/>
                    </a:solidFill>
                  </a:tcPr>
                </a:tc>
                <a:tc>
                  <a:txBody>
                    <a:bodyPr/>
                    <a:lstStyle/>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ES" sz="1200" dirty="0" smtClean="0">
                          <a:latin typeface="Verdana" panose="020B0604030504040204" pitchFamily="34" charset="0"/>
                          <a:ea typeface="Verdana" panose="020B0604030504040204" pitchFamily="34" charset="0"/>
                          <a:cs typeface="Verdana" panose="020B0604030504040204" pitchFamily="34" charset="0"/>
                        </a:rPr>
                        <a:t>Ejecuta las actividades descritas en la propuesta de acuerdo a su rol</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latin typeface="Verdana" panose="020B0604030504040204" pitchFamily="34" charset="0"/>
                          <a:ea typeface="Verdana" panose="020B0604030504040204" pitchFamily="34" charset="0"/>
                          <a:cs typeface="Verdana" panose="020B0604030504040204" pitchFamily="34" charset="0"/>
                        </a:rPr>
                        <a:t>Documenta los requerimientos detallados</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latin typeface="Verdana" panose="020B0604030504040204" pitchFamily="34" charset="0"/>
                          <a:ea typeface="Verdana" panose="020B0604030504040204" pitchFamily="34" charset="0"/>
                          <a:cs typeface="Verdana" panose="020B0604030504040204" pitchFamily="34" charset="0"/>
                        </a:rPr>
                        <a:t>Coordina con el líder de proyecto del cliente, para entregar los documentos de requerimientos y recibir las firmas correspondientes en un máximo de 48 horas después de ser entregados</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latin typeface="Verdana" panose="020B0604030504040204" pitchFamily="34" charset="0"/>
                          <a:ea typeface="Verdana" panose="020B0604030504040204" pitchFamily="34" charset="0"/>
                          <a:cs typeface="Verdana" panose="020B0604030504040204" pitchFamily="34" charset="0"/>
                        </a:rPr>
                        <a:t>Notifica al Gerente de Proyecto y al Comité Directivo de </a:t>
                      </a:r>
                      <a:r>
                        <a:rPr lang="es-VE" sz="1200" dirty="0" err="1" smtClean="0">
                          <a:latin typeface="Verdana" panose="020B0604030504040204" pitchFamily="34" charset="0"/>
                          <a:ea typeface="Verdana" panose="020B0604030504040204" pitchFamily="34" charset="0"/>
                          <a:cs typeface="Verdana" panose="020B0604030504040204" pitchFamily="34" charset="0"/>
                        </a:rPr>
                        <a:t>Deloitte</a:t>
                      </a:r>
                      <a:r>
                        <a:rPr lang="es-VE" sz="1200" dirty="0" smtClean="0">
                          <a:latin typeface="Verdana" panose="020B0604030504040204" pitchFamily="34" charset="0"/>
                          <a:ea typeface="Verdana" panose="020B0604030504040204" pitchFamily="34" charset="0"/>
                          <a:cs typeface="Verdana" panose="020B0604030504040204" pitchFamily="34" charset="0"/>
                        </a:rPr>
                        <a:t> sobre cualquier riesgo o desviación en el plan de trabajo</a:t>
                      </a: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2500">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Desarrollador</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79A6"/>
                    </a:solidFill>
                  </a:tcPr>
                </a:tc>
                <a:tc>
                  <a:txBody>
                    <a:bodyPr/>
                    <a:lstStyle/>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endParaRPr lang="es-VE" sz="1200" baseline="0" dirty="0" smtClean="0"/>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t>Efectuar</a:t>
                      </a:r>
                      <a:r>
                        <a:rPr lang="es-VE" sz="1200" baseline="0" dirty="0" smtClean="0"/>
                        <a:t> los desarrollos identificados por los consultores funcionales, previa aprobación del Gerente de Proyecto</a:t>
                      </a:r>
                    </a:p>
                    <a:p>
                      <a:pPr marL="100013" marR="0" lvl="0" indent="0" algn="l" defTabSz="762000" rtl="0" eaLnBrk="0" fontAlgn="auto" latinLnBrk="0" hangingPunct="0">
                        <a:lnSpc>
                          <a:spcPct val="90000"/>
                        </a:lnSpc>
                        <a:spcBef>
                          <a:spcPct val="30000"/>
                        </a:spcBef>
                        <a:spcAft>
                          <a:spcPts val="0"/>
                        </a:spcAft>
                        <a:buClr>
                          <a:srgbClr val="122D4E"/>
                        </a:buClr>
                        <a:buSzPct val="85000"/>
                        <a:buFont typeface="Wingdings" pitchFamily="2" charset="2"/>
                        <a:buNone/>
                        <a:tabLst/>
                        <a:defRPr/>
                      </a:pP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71407611"/>
                  </a:ext>
                </a:extLst>
              </a:tr>
            </a:tbl>
          </a:graphicData>
        </a:graphic>
      </p:graphicFrame>
      <p:sp>
        <p:nvSpPr>
          <p:cNvPr id="16" name="Text Placeholder 5">
            <a:hlinkClick r:id="rId3" action="ppaction://hlinksldjump"/>
          </p:cNvPr>
          <p:cNvSpPr txBox="1">
            <a:spLocks/>
          </p:cNvSpPr>
          <p:nvPr/>
        </p:nvSpPr>
        <p:spPr>
          <a:xfrm>
            <a:off x="10267315" y="1716090"/>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17" name="Text Placeholder 5">
            <a:hlinkClick r:id="rId4" action="ppaction://hlinksldjump"/>
          </p:cNvPr>
          <p:cNvSpPr txBox="1">
            <a:spLocks/>
          </p:cNvSpPr>
          <p:nvPr/>
        </p:nvSpPr>
        <p:spPr>
          <a:xfrm>
            <a:off x="10267316" y="205209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18" name="Text Placeholder 5">
            <a:hlinkClick r:id="rId5" action="ppaction://hlinksldjump"/>
          </p:cNvPr>
          <p:cNvSpPr txBox="1">
            <a:spLocks/>
          </p:cNvSpPr>
          <p:nvPr/>
        </p:nvSpPr>
        <p:spPr>
          <a:xfrm>
            <a:off x="10267316" y="238810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Enfoque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Metodológico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0" name="Text Placeholder 5">
            <a:hlinkClick r:id="rId5" action="ppaction://hlinksldjump"/>
          </p:cNvPr>
          <p:cNvSpPr txBox="1">
            <a:spLocks/>
          </p:cNvSpPr>
          <p:nvPr/>
        </p:nvSpPr>
        <p:spPr>
          <a:xfrm>
            <a:off x="10278388" y="268129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Plan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21" name="Text Placeholder 5">
            <a:hlinkClick r:id="rId5" action="ppaction://hlinksldjump"/>
          </p:cNvPr>
          <p:cNvSpPr txBox="1">
            <a:spLocks/>
          </p:cNvSpPr>
          <p:nvPr/>
        </p:nvSpPr>
        <p:spPr>
          <a:xfrm>
            <a:off x="10267315" y="3490563"/>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Alcance</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 la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Solución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2" name="Text Placeholder 5">
            <a:hlinkClick r:id="rId5" action="ppaction://hlinksldjump"/>
          </p:cNvPr>
          <p:cNvSpPr txBox="1">
            <a:spLocks/>
          </p:cNvSpPr>
          <p:nvPr/>
        </p:nvSpPr>
        <p:spPr>
          <a:xfrm>
            <a:off x="10267315" y="3891488"/>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Honorarios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3" name="Text Placeholder 5">
            <a:hlinkClick r:id="rId5" action="ppaction://hlinksldjump"/>
          </p:cNvPr>
          <p:cNvSpPr txBox="1">
            <a:spLocks/>
          </p:cNvSpPr>
          <p:nvPr/>
        </p:nvSpPr>
        <p:spPr>
          <a:xfrm>
            <a:off x="10267315" y="4413649"/>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4" name="Text Placeholder 5">
            <a:hlinkClick r:id="rId5" action="ppaction://hlinksldjump"/>
          </p:cNvPr>
          <p:cNvSpPr txBox="1">
            <a:spLocks/>
          </p:cNvSpPr>
          <p:nvPr/>
        </p:nvSpPr>
        <p:spPr>
          <a:xfrm>
            <a:off x="10267315" y="474788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5" name="Text Placeholder 5">
            <a:hlinkClick r:id="rId5" action="ppaction://hlinksldjump"/>
          </p:cNvPr>
          <p:cNvSpPr txBox="1">
            <a:spLocks/>
          </p:cNvSpPr>
          <p:nvPr/>
        </p:nvSpPr>
        <p:spPr>
          <a:xfrm>
            <a:off x="10267315" y="5082115"/>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Anexos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6" name="Text Placeholder 5">
            <a:hlinkClick r:id="rId5" action="ppaction://hlinksldjump"/>
          </p:cNvPr>
          <p:cNvSpPr txBox="1">
            <a:spLocks/>
          </p:cNvSpPr>
          <p:nvPr/>
        </p:nvSpPr>
        <p:spPr>
          <a:xfrm>
            <a:off x="10267315" y="541634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5" y="313019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795389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 Title">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3834B3A5-31E6-5443-99E3-BA98721EC38B}"/>
    </a:ext>
  </a:extLst>
</a:theme>
</file>

<file path=ppt/theme/theme2.xml><?xml version="1.0" encoding="utf-8"?>
<a:theme xmlns:a="http://schemas.openxmlformats.org/drawingml/2006/main" name="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3.xml><?xml version="1.0" encoding="utf-8"?>
<a:theme xmlns:a="http://schemas.openxmlformats.org/drawingml/2006/main" name="1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4.xml><?xml version="1.0" encoding="utf-8"?>
<a:theme xmlns:a="http://schemas.openxmlformats.org/drawingml/2006/main" name="2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5.xml><?xml version="1.0" encoding="utf-8"?>
<a:theme xmlns:a="http://schemas.openxmlformats.org/drawingml/2006/main" name="1_1 Title">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3834B3A5-31E6-5443-99E3-BA98721EC38B}"/>
    </a:ext>
  </a:extLst>
</a:theme>
</file>

<file path=ppt/theme/theme6.xml><?xml version="1.0" encoding="utf-8"?>
<a:theme xmlns:a="http://schemas.openxmlformats.org/drawingml/2006/main" name="3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7.xml><?xml version="1.0" encoding="utf-8"?>
<a:theme xmlns:a="http://schemas.openxmlformats.org/drawingml/2006/main" name="4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8.xml><?xml version="1.0" encoding="utf-8"?>
<a:theme xmlns:a="http://schemas.openxmlformats.org/drawingml/2006/main" name="5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30771</TotalTime>
  <Words>11795</Words>
  <Application>Microsoft Office PowerPoint</Application>
  <PresentationFormat>Widescreen</PresentationFormat>
  <Paragraphs>1114</Paragraphs>
  <Slides>48</Slides>
  <Notes>48</Notes>
  <HiddenSlides>0</HiddenSlides>
  <MMClips>0</MMClips>
  <ScaleCrop>false</ScaleCrop>
  <HeadingPairs>
    <vt:vector size="8" baseType="variant">
      <vt:variant>
        <vt:lpstr>Fonts Used</vt:lpstr>
      </vt:variant>
      <vt:variant>
        <vt:i4>9</vt:i4>
      </vt:variant>
      <vt:variant>
        <vt:lpstr>Theme</vt:lpstr>
      </vt:variant>
      <vt:variant>
        <vt:i4>8</vt:i4>
      </vt:variant>
      <vt:variant>
        <vt:lpstr>Embedded OLE Servers</vt:lpstr>
      </vt:variant>
      <vt:variant>
        <vt:i4>1</vt:i4>
      </vt:variant>
      <vt:variant>
        <vt:lpstr>Slide Titles</vt:lpstr>
      </vt:variant>
      <vt:variant>
        <vt:i4>48</vt:i4>
      </vt:variant>
    </vt:vector>
  </HeadingPairs>
  <TitlesOfParts>
    <vt:vector size="66" baseType="lpstr">
      <vt:lpstr>ＭＳ Ｐゴシック</vt:lpstr>
      <vt:lpstr>Arial</vt:lpstr>
      <vt:lpstr>Arial Unicode MS</vt:lpstr>
      <vt:lpstr>Calibri</vt:lpstr>
      <vt:lpstr>Open Sans</vt:lpstr>
      <vt:lpstr>Times New Roman</vt:lpstr>
      <vt:lpstr>Verdana</vt:lpstr>
      <vt:lpstr>Wingdings</vt:lpstr>
      <vt:lpstr>Wingdings 2</vt:lpstr>
      <vt:lpstr>1 Title</vt:lpstr>
      <vt:lpstr>2 Slides</vt:lpstr>
      <vt:lpstr>1_2 Slides</vt:lpstr>
      <vt:lpstr>2_2 Slides</vt:lpstr>
      <vt:lpstr>1_1 Title</vt:lpstr>
      <vt:lpstr>3_2 Slides</vt:lpstr>
      <vt:lpstr>4_2 Slides</vt:lpstr>
      <vt:lpstr>5_2 Slides</vt:lpstr>
      <vt:lpstr>think-cell Slide</vt:lpstr>
      <vt:lpstr>PowerPoint Presentation</vt:lpstr>
      <vt:lpstr>Resumen Ejecutivo</vt:lpstr>
      <vt:lpstr>Contenido</vt:lpstr>
      <vt:lpstr>Antecedentes</vt:lpstr>
      <vt:lpstr>Nuestro Entendimiento</vt:lpstr>
      <vt:lpstr>Enfoque Metodológico</vt:lpstr>
      <vt:lpstr>Enfoque Metodológico</vt:lpstr>
      <vt:lpstr>Equipo y Plan de Trabajo</vt:lpstr>
      <vt:lpstr>Equipo y Plan de Trabajo</vt:lpstr>
      <vt:lpstr>Equipo y Plan de Trabajo</vt:lpstr>
      <vt:lpstr>Equipo y Plan de Trabajo</vt:lpstr>
      <vt:lpstr>Premisas y Condiciones </vt:lpstr>
      <vt:lpstr>Premisas y Condiciones </vt:lpstr>
      <vt:lpstr>Premisas y Condiciones </vt:lpstr>
      <vt:lpstr>Alcance de la Solución</vt:lpstr>
      <vt:lpstr>Alcance de la Solución</vt:lpstr>
      <vt:lpstr>Alcance de la Solución</vt:lpstr>
      <vt:lpstr>Alcance de la Solución</vt:lpstr>
      <vt:lpstr>Alcance de la Solución</vt:lpstr>
      <vt:lpstr>Alcance de la Solución</vt:lpstr>
      <vt:lpstr>Alcance de la Solución</vt:lpstr>
      <vt:lpstr>Honorarios Profesionales</vt:lpstr>
      <vt:lpstr>Honorarios Profesionales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Aceptación</vt:lpstr>
      <vt:lpstr>Anexos</vt:lpstr>
      <vt:lpstr>Anexos</vt:lpstr>
      <vt:lpstr>Anexos</vt:lpstr>
      <vt:lpstr>Anexos</vt:lpstr>
      <vt:lpstr>Anexos</vt:lpstr>
      <vt:lpstr>Anexos</vt:lpstr>
      <vt:lpstr>Contacto</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Manuel</dc:creator>
  <cp:lastModifiedBy>Amara, Jeison Leandro</cp:lastModifiedBy>
  <cp:revision>327</cp:revision>
  <dcterms:created xsi:type="dcterms:W3CDTF">2019-07-15T15:51:43Z</dcterms:created>
  <dcterms:modified xsi:type="dcterms:W3CDTF">2020-03-11T20:59:32Z</dcterms:modified>
</cp:coreProperties>
</file>